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7" r:id="rId2"/>
    <p:sldId id="256" r:id="rId3"/>
    <p:sldId id="268" r:id="rId4"/>
    <p:sldId id="269" r:id="rId5"/>
    <p:sldId id="270" r:id="rId6"/>
    <p:sldId id="257" r:id="rId7"/>
    <p:sldId id="258" r:id="rId8"/>
    <p:sldId id="266" r:id="rId9"/>
    <p:sldId id="260" r:id="rId10"/>
    <p:sldId id="264" r:id="rId11"/>
    <p:sldId id="265" r:id="rId12"/>
    <p:sldId id="262" r:id="rId13"/>
    <p:sldId id="271" r:id="rId14"/>
    <p:sldId id="272" r:id="rId15"/>
    <p:sldId id="273" r:id="rId16"/>
  </p:sldIdLst>
  <p:sldSz cx="15544800" cy="10058400"/>
  <p:notesSz cx="6858000" cy="9144000"/>
  <p:defaultTextStyle>
    <a:defPPr>
      <a:defRPr lang="en-US"/>
    </a:defPPr>
    <a:lvl1pPr marL="0" algn="l" defTabSz="1462928" rtl="0" eaLnBrk="1" latinLnBrk="0" hangingPunct="1">
      <a:defRPr sz="2900" kern="1200">
        <a:solidFill>
          <a:schemeClr val="tx1"/>
        </a:solidFill>
        <a:latin typeface="+mn-lt"/>
        <a:ea typeface="+mn-ea"/>
        <a:cs typeface="+mn-cs"/>
      </a:defRPr>
    </a:lvl1pPr>
    <a:lvl2pPr marL="731465" algn="l" defTabSz="1462928" rtl="0" eaLnBrk="1" latinLnBrk="0" hangingPunct="1">
      <a:defRPr sz="2900" kern="1200">
        <a:solidFill>
          <a:schemeClr val="tx1"/>
        </a:solidFill>
        <a:latin typeface="+mn-lt"/>
        <a:ea typeface="+mn-ea"/>
        <a:cs typeface="+mn-cs"/>
      </a:defRPr>
    </a:lvl2pPr>
    <a:lvl3pPr marL="1462928" algn="l" defTabSz="1462928" rtl="0" eaLnBrk="1" latinLnBrk="0" hangingPunct="1">
      <a:defRPr sz="2900" kern="1200">
        <a:solidFill>
          <a:schemeClr val="tx1"/>
        </a:solidFill>
        <a:latin typeface="+mn-lt"/>
        <a:ea typeface="+mn-ea"/>
        <a:cs typeface="+mn-cs"/>
      </a:defRPr>
    </a:lvl3pPr>
    <a:lvl4pPr marL="2194393" algn="l" defTabSz="1462928" rtl="0" eaLnBrk="1" latinLnBrk="0" hangingPunct="1">
      <a:defRPr sz="2900" kern="1200">
        <a:solidFill>
          <a:schemeClr val="tx1"/>
        </a:solidFill>
        <a:latin typeface="+mn-lt"/>
        <a:ea typeface="+mn-ea"/>
        <a:cs typeface="+mn-cs"/>
      </a:defRPr>
    </a:lvl4pPr>
    <a:lvl5pPr marL="2925858" algn="l" defTabSz="1462928" rtl="0" eaLnBrk="1" latinLnBrk="0" hangingPunct="1">
      <a:defRPr sz="2900" kern="1200">
        <a:solidFill>
          <a:schemeClr val="tx1"/>
        </a:solidFill>
        <a:latin typeface="+mn-lt"/>
        <a:ea typeface="+mn-ea"/>
        <a:cs typeface="+mn-cs"/>
      </a:defRPr>
    </a:lvl5pPr>
    <a:lvl6pPr marL="3657321" algn="l" defTabSz="1462928" rtl="0" eaLnBrk="1" latinLnBrk="0" hangingPunct="1">
      <a:defRPr sz="2900" kern="1200">
        <a:solidFill>
          <a:schemeClr val="tx1"/>
        </a:solidFill>
        <a:latin typeface="+mn-lt"/>
        <a:ea typeface="+mn-ea"/>
        <a:cs typeface="+mn-cs"/>
      </a:defRPr>
    </a:lvl6pPr>
    <a:lvl7pPr marL="4388786" algn="l" defTabSz="1462928" rtl="0" eaLnBrk="1" latinLnBrk="0" hangingPunct="1">
      <a:defRPr sz="2900" kern="1200">
        <a:solidFill>
          <a:schemeClr val="tx1"/>
        </a:solidFill>
        <a:latin typeface="+mn-lt"/>
        <a:ea typeface="+mn-ea"/>
        <a:cs typeface="+mn-cs"/>
      </a:defRPr>
    </a:lvl7pPr>
    <a:lvl8pPr marL="5120251" algn="l" defTabSz="1462928" rtl="0" eaLnBrk="1" latinLnBrk="0" hangingPunct="1">
      <a:defRPr sz="2900" kern="1200">
        <a:solidFill>
          <a:schemeClr val="tx1"/>
        </a:solidFill>
        <a:latin typeface="+mn-lt"/>
        <a:ea typeface="+mn-ea"/>
        <a:cs typeface="+mn-cs"/>
      </a:defRPr>
    </a:lvl8pPr>
    <a:lvl9pPr marL="5851714" algn="l" defTabSz="1462928"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00FF"/>
    <a:srgbClr val="3333CC"/>
    <a:srgbClr val="D63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203" autoAdjust="0"/>
  </p:normalViewPr>
  <p:slideViewPr>
    <p:cSldViewPr>
      <p:cViewPr varScale="1">
        <p:scale>
          <a:sx n="58" d="100"/>
          <a:sy n="58" d="100"/>
        </p:scale>
        <p:origin x="1037" y="53"/>
      </p:cViewPr>
      <p:guideLst>
        <p:guide orient="horz" pos="3168"/>
        <p:guide pos="48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9B6EB1-EF8B-4BE3-8E92-D8C7B6E9FB8F}" type="datetimeFigureOut">
              <a:rPr lang="en-US" smtClean="0"/>
              <a:pPr/>
              <a:t>6/24/2016</a:t>
            </a:fld>
            <a:endParaRPr lang="en-US"/>
          </a:p>
        </p:txBody>
      </p:sp>
      <p:sp>
        <p:nvSpPr>
          <p:cNvPr id="4" name="Slide Image Placeholder 3"/>
          <p:cNvSpPr>
            <a:spLocks noGrp="1" noRot="1" noChangeAspect="1"/>
          </p:cNvSpPr>
          <p:nvPr>
            <p:ph type="sldImg" idx="2"/>
          </p:nvPr>
        </p:nvSpPr>
        <p:spPr>
          <a:xfrm>
            <a:off x="779463" y="685800"/>
            <a:ext cx="52990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3EA48-9390-4890-8013-397F652C634C}" type="slidenum">
              <a:rPr lang="en-US" smtClean="0"/>
              <a:pPr/>
              <a:t>‹#›</a:t>
            </a:fld>
            <a:endParaRPr lang="en-US"/>
          </a:p>
        </p:txBody>
      </p:sp>
    </p:spTree>
    <p:extLst>
      <p:ext uri="{BB962C8B-B14F-4D97-AF65-F5344CB8AC3E}">
        <p14:creationId xmlns:p14="http://schemas.microsoft.com/office/powerpoint/2010/main" val="974019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3EA48-9390-4890-8013-397F652C634C}" type="slidenum">
              <a:rPr lang="en-US" smtClean="0"/>
              <a:pPr/>
              <a:t>1</a:t>
            </a:fld>
            <a:endParaRPr lang="en-US"/>
          </a:p>
        </p:txBody>
      </p:sp>
    </p:spTree>
    <p:extLst>
      <p:ext uri="{BB962C8B-B14F-4D97-AF65-F5344CB8AC3E}">
        <p14:creationId xmlns:p14="http://schemas.microsoft.com/office/powerpoint/2010/main" val="173626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3EA48-9390-4890-8013-397F652C634C}" type="slidenum">
              <a:rPr lang="en-US" smtClean="0"/>
              <a:pPr/>
              <a:t>2</a:t>
            </a:fld>
            <a:endParaRPr lang="en-US"/>
          </a:p>
        </p:txBody>
      </p:sp>
    </p:spTree>
    <p:extLst>
      <p:ext uri="{BB962C8B-B14F-4D97-AF65-F5344CB8AC3E}">
        <p14:creationId xmlns:p14="http://schemas.microsoft.com/office/powerpoint/2010/main" val="278706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1" y="3124624"/>
            <a:ext cx="1321308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2331720" y="5699760"/>
            <a:ext cx="10881360" cy="2570480"/>
          </a:xfrm>
        </p:spPr>
        <p:txBody>
          <a:bodyPr/>
          <a:lstStyle>
            <a:lvl1pPr marL="0" indent="0" algn="ctr">
              <a:buNone/>
              <a:defRPr>
                <a:solidFill>
                  <a:schemeClr val="tx1">
                    <a:tint val="75000"/>
                  </a:schemeClr>
                </a:solidFill>
              </a:defRPr>
            </a:lvl1pPr>
            <a:lvl2pPr marL="731465" indent="0" algn="ctr">
              <a:buNone/>
              <a:defRPr>
                <a:solidFill>
                  <a:schemeClr val="tx1">
                    <a:tint val="75000"/>
                  </a:schemeClr>
                </a:solidFill>
              </a:defRPr>
            </a:lvl2pPr>
            <a:lvl3pPr marL="1462928" indent="0" algn="ctr">
              <a:buNone/>
              <a:defRPr>
                <a:solidFill>
                  <a:schemeClr val="tx1">
                    <a:tint val="75000"/>
                  </a:schemeClr>
                </a:solidFill>
              </a:defRPr>
            </a:lvl3pPr>
            <a:lvl4pPr marL="2194393" indent="0" algn="ctr">
              <a:buNone/>
              <a:defRPr>
                <a:solidFill>
                  <a:schemeClr val="tx1">
                    <a:tint val="75000"/>
                  </a:schemeClr>
                </a:solidFill>
              </a:defRPr>
            </a:lvl4pPr>
            <a:lvl5pPr marL="2925858" indent="0" algn="ctr">
              <a:buNone/>
              <a:defRPr>
                <a:solidFill>
                  <a:schemeClr val="tx1">
                    <a:tint val="75000"/>
                  </a:schemeClr>
                </a:solidFill>
              </a:defRPr>
            </a:lvl5pPr>
            <a:lvl6pPr marL="3657321" indent="0" algn="ctr">
              <a:buNone/>
              <a:defRPr>
                <a:solidFill>
                  <a:schemeClr val="tx1">
                    <a:tint val="75000"/>
                  </a:schemeClr>
                </a:solidFill>
              </a:defRPr>
            </a:lvl6pPr>
            <a:lvl7pPr marL="4388786" indent="0" algn="ctr">
              <a:buNone/>
              <a:defRPr>
                <a:solidFill>
                  <a:schemeClr val="tx1">
                    <a:tint val="75000"/>
                  </a:schemeClr>
                </a:solidFill>
              </a:defRPr>
            </a:lvl7pPr>
            <a:lvl8pPr marL="5120251" indent="0" algn="ctr">
              <a:buNone/>
              <a:defRPr>
                <a:solidFill>
                  <a:schemeClr val="tx1">
                    <a:tint val="75000"/>
                  </a:schemeClr>
                </a:solidFill>
              </a:defRPr>
            </a:lvl8pPr>
            <a:lvl9pPr marL="58517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4BCA2-0394-4CD5-BF97-58DFD696DAAF}" type="datetime1">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37D73-1428-47D6-9522-C5CB60B7B02E}" type="datetime1">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10449" y="535518"/>
            <a:ext cx="4658042" cy="114321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6321" y="535518"/>
            <a:ext cx="13715048" cy="114321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84A1D-60BC-45CC-B0CE-348680BB65BC}" type="datetime1">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B44A49-1C8C-45A5-B73F-20CCE66F1E8B}" type="datetime1">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3" y="6463454"/>
            <a:ext cx="13213080" cy="199771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27933" y="4263180"/>
            <a:ext cx="13213080" cy="2200275"/>
          </a:xfrm>
        </p:spPr>
        <p:txBody>
          <a:bodyPr anchor="b"/>
          <a:lstStyle>
            <a:lvl1pPr marL="0" indent="0">
              <a:buNone/>
              <a:defRPr sz="3200">
                <a:solidFill>
                  <a:schemeClr val="tx1">
                    <a:tint val="75000"/>
                  </a:schemeClr>
                </a:solidFill>
              </a:defRPr>
            </a:lvl1pPr>
            <a:lvl2pPr marL="731465" indent="0">
              <a:buNone/>
              <a:defRPr sz="2900">
                <a:solidFill>
                  <a:schemeClr val="tx1">
                    <a:tint val="75000"/>
                  </a:schemeClr>
                </a:solidFill>
              </a:defRPr>
            </a:lvl2pPr>
            <a:lvl3pPr marL="1462928" indent="0">
              <a:buNone/>
              <a:defRPr sz="2500">
                <a:solidFill>
                  <a:schemeClr val="tx1">
                    <a:tint val="75000"/>
                  </a:schemeClr>
                </a:solidFill>
              </a:defRPr>
            </a:lvl3pPr>
            <a:lvl4pPr marL="2194393" indent="0">
              <a:buNone/>
              <a:defRPr sz="2300">
                <a:solidFill>
                  <a:schemeClr val="tx1">
                    <a:tint val="75000"/>
                  </a:schemeClr>
                </a:solidFill>
              </a:defRPr>
            </a:lvl4pPr>
            <a:lvl5pPr marL="2925858" indent="0">
              <a:buNone/>
              <a:defRPr sz="2300">
                <a:solidFill>
                  <a:schemeClr val="tx1">
                    <a:tint val="75000"/>
                  </a:schemeClr>
                </a:solidFill>
              </a:defRPr>
            </a:lvl5pPr>
            <a:lvl6pPr marL="3657321" indent="0">
              <a:buNone/>
              <a:defRPr sz="2300">
                <a:solidFill>
                  <a:schemeClr val="tx1">
                    <a:tint val="75000"/>
                  </a:schemeClr>
                </a:solidFill>
              </a:defRPr>
            </a:lvl6pPr>
            <a:lvl7pPr marL="4388786" indent="0">
              <a:buNone/>
              <a:defRPr sz="2300">
                <a:solidFill>
                  <a:schemeClr val="tx1">
                    <a:tint val="75000"/>
                  </a:schemeClr>
                </a:solidFill>
              </a:defRPr>
            </a:lvl7pPr>
            <a:lvl8pPr marL="5120251" indent="0">
              <a:buNone/>
              <a:defRPr sz="2300">
                <a:solidFill>
                  <a:schemeClr val="tx1">
                    <a:tint val="75000"/>
                  </a:schemeClr>
                </a:solidFill>
              </a:defRPr>
            </a:lvl8pPr>
            <a:lvl9pPr marL="5851714" indent="0">
              <a:buNone/>
              <a:defRPr sz="2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C887B1-8395-4370-B4D1-BFCA7C73FD09}" type="datetime1">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6320" y="3126953"/>
            <a:ext cx="9186545" cy="884068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81945" y="3126953"/>
            <a:ext cx="9186545" cy="884068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638BAE-2583-4174-A742-260EC55D2745}" type="datetime1">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7240" y="402802"/>
            <a:ext cx="13990320" cy="167640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7240" y="2251499"/>
            <a:ext cx="6868320" cy="938317"/>
          </a:xfrm>
        </p:spPr>
        <p:txBody>
          <a:bodyPr anchor="b"/>
          <a:lstStyle>
            <a:lvl1pPr marL="0" indent="0">
              <a:buNone/>
              <a:defRPr sz="3800" b="1"/>
            </a:lvl1pPr>
            <a:lvl2pPr marL="731465" indent="0">
              <a:buNone/>
              <a:defRPr sz="3200" b="1"/>
            </a:lvl2pPr>
            <a:lvl3pPr marL="1462928" indent="0">
              <a:buNone/>
              <a:defRPr sz="2900" b="1"/>
            </a:lvl3pPr>
            <a:lvl4pPr marL="2194393" indent="0">
              <a:buNone/>
              <a:defRPr sz="2500" b="1"/>
            </a:lvl4pPr>
            <a:lvl5pPr marL="2925858" indent="0">
              <a:buNone/>
              <a:defRPr sz="2500" b="1"/>
            </a:lvl5pPr>
            <a:lvl6pPr marL="3657321" indent="0">
              <a:buNone/>
              <a:defRPr sz="2500" b="1"/>
            </a:lvl6pPr>
            <a:lvl7pPr marL="4388786" indent="0">
              <a:buNone/>
              <a:defRPr sz="2500" b="1"/>
            </a:lvl7pPr>
            <a:lvl8pPr marL="5120251" indent="0">
              <a:buNone/>
              <a:defRPr sz="2500" b="1"/>
            </a:lvl8pPr>
            <a:lvl9pPr marL="5851714"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777240" y="3189817"/>
            <a:ext cx="6868320" cy="5795222"/>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896543" y="2251499"/>
            <a:ext cx="6871018" cy="938317"/>
          </a:xfrm>
        </p:spPr>
        <p:txBody>
          <a:bodyPr anchor="b"/>
          <a:lstStyle>
            <a:lvl1pPr marL="0" indent="0">
              <a:buNone/>
              <a:defRPr sz="3800" b="1"/>
            </a:lvl1pPr>
            <a:lvl2pPr marL="731465" indent="0">
              <a:buNone/>
              <a:defRPr sz="3200" b="1"/>
            </a:lvl2pPr>
            <a:lvl3pPr marL="1462928" indent="0">
              <a:buNone/>
              <a:defRPr sz="2900" b="1"/>
            </a:lvl3pPr>
            <a:lvl4pPr marL="2194393" indent="0">
              <a:buNone/>
              <a:defRPr sz="2500" b="1"/>
            </a:lvl4pPr>
            <a:lvl5pPr marL="2925858" indent="0">
              <a:buNone/>
              <a:defRPr sz="2500" b="1"/>
            </a:lvl5pPr>
            <a:lvl6pPr marL="3657321" indent="0">
              <a:buNone/>
              <a:defRPr sz="2500" b="1"/>
            </a:lvl6pPr>
            <a:lvl7pPr marL="4388786" indent="0">
              <a:buNone/>
              <a:defRPr sz="2500" b="1"/>
            </a:lvl7pPr>
            <a:lvl8pPr marL="5120251" indent="0">
              <a:buNone/>
              <a:defRPr sz="2500" b="1"/>
            </a:lvl8pPr>
            <a:lvl9pPr marL="5851714"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7896543" y="3189817"/>
            <a:ext cx="6871018" cy="5795222"/>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A2E747-9DC2-428B-A7EB-13E2C51E5774}" type="datetime1">
              <a:rPr lang="en-US" smtClean="0"/>
              <a:t>6/24/2016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41CDD4-A890-4743-A648-79B96482A573}" type="datetime1">
              <a:rPr lang="en-US" smtClean="0"/>
              <a:t>6/24/2016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83FC8-E7FE-4333-9F26-D0435C422E96}" type="datetime1">
              <a:rPr lang="en-US" smtClean="0"/>
              <a:t>6/24/2016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400473"/>
            <a:ext cx="5114132" cy="170434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077586" y="400475"/>
            <a:ext cx="8689975" cy="8584565"/>
          </a:xfrm>
        </p:spPr>
        <p:txBody>
          <a:bodyPr/>
          <a:lstStyle>
            <a:lvl1pPr>
              <a:defRPr sz="52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7241" y="2104815"/>
            <a:ext cx="5114132" cy="6880225"/>
          </a:xfrm>
        </p:spPr>
        <p:txBody>
          <a:bodyPr/>
          <a:lstStyle>
            <a:lvl1pPr marL="0" indent="0">
              <a:buNone/>
              <a:defRPr sz="2300"/>
            </a:lvl1pPr>
            <a:lvl2pPr marL="731465" indent="0">
              <a:buNone/>
              <a:defRPr sz="1900"/>
            </a:lvl2pPr>
            <a:lvl3pPr marL="1462928" indent="0">
              <a:buNone/>
              <a:defRPr sz="1600"/>
            </a:lvl3pPr>
            <a:lvl4pPr marL="2194393" indent="0">
              <a:buNone/>
              <a:defRPr sz="1400"/>
            </a:lvl4pPr>
            <a:lvl5pPr marL="2925858" indent="0">
              <a:buNone/>
              <a:defRPr sz="1400"/>
            </a:lvl5pPr>
            <a:lvl6pPr marL="3657321" indent="0">
              <a:buNone/>
              <a:defRPr sz="1400"/>
            </a:lvl6pPr>
            <a:lvl7pPr marL="4388786" indent="0">
              <a:buNone/>
              <a:defRPr sz="1400"/>
            </a:lvl7pPr>
            <a:lvl8pPr marL="5120251" indent="0">
              <a:buNone/>
              <a:defRPr sz="1400"/>
            </a:lvl8pPr>
            <a:lvl9pPr marL="5851714"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716BD-9A67-4953-A29A-877C1E2D0BB0}" type="datetime1">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7040880"/>
            <a:ext cx="9326880" cy="83121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046890" y="898737"/>
            <a:ext cx="9326880" cy="6035040"/>
          </a:xfrm>
        </p:spPr>
        <p:txBody>
          <a:bodyPr/>
          <a:lstStyle>
            <a:lvl1pPr marL="0" indent="0">
              <a:buNone/>
              <a:defRPr sz="5200"/>
            </a:lvl1pPr>
            <a:lvl2pPr marL="731465" indent="0">
              <a:buNone/>
              <a:defRPr sz="4400"/>
            </a:lvl2pPr>
            <a:lvl3pPr marL="1462928" indent="0">
              <a:buNone/>
              <a:defRPr sz="3800"/>
            </a:lvl3pPr>
            <a:lvl4pPr marL="2194393" indent="0">
              <a:buNone/>
              <a:defRPr sz="3200"/>
            </a:lvl4pPr>
            <a:lvl5pPr marL="2925858" indent="0">
              <a:buNone/>
              <a:defRPr sz="3200"/>
            </a:lvl5pPr>
            <a:lvl6pPr marL="3657321" indent="0">
              <a:buNone/>
              <a:defRPr sz="3200"/>
            </a:lvl6pPr>
            <a:lvl7pPr marL="4388786" indent="0">
              <a:buNone/>
              <a:defRPr sz="3200"/>
            </a:lvl7pPr>
            <a:lvl8pPr marL="5120251" indent="0">
              <a:buNone/>
              <a:defRPr sz="3200"/>
            </a:lvl8pPr>
            <a:lvl9pPr marL="5851714" indent="0">
              <a:buNone/>
              <a:defRPr sz="3200"/>
            </a:lvl9pPr>
          </a:lstStyle>
          <a:p>
            <a:endParaRPr lang="en-US"/>
          </a:p>
        </p:txBody>
      </p:sp>
      <p:sp>
        <p:nvSpPr>
          <p:cNvPr id="4" name="Text Placeholder 3"/>
          <p:cNvSpPr>
            <a:spLocks noGrp="1"/>
          </p:cNvSpPr>
          <p:nvPr>
            <p:ph type="body" sz="half" idx="2"/>
          </p:nvPr>
        </p:nvSpPr>
        <p:spPr>
          <a:xfrm>
            <a:off x="3046890" y="7872096"/>
            <a:ext cx="9326880" cy="1180464"/>
          </a:xfrm>
        </p:spPr>
        <p:txBody>
          <a:bodyPr/>
          <a:lstStyle>
            <a:lvl1pPr marL="0" indent="0">
              <a:buNone/>
              <a:defRPr sz="2300"/>
            </a:lvl1pPr>
            <a:lvl2pPr marL="731465" indent="0">
              <a:buNone/>
              <a:defRPr sz="1900"/>
            </a:lvl2pPr>
            <a:lvl3pPr marL="1462928" indent="0">
              <a:buNone/>
              <a:defRPr sz="1600"/>
            </a:lvl3pPr>
            <a:lvl4pPr marL="2194393" indent="0">
              <a:buNone/>
              <a:defRPr sz="1400"/>
            </a:lvl4pPr>
            <a:lvl5pPr marL="2925858" indent="0">
              <a:buNone/>
              <a:defRPr sz="1400"/>
            </a:lvl5pPr>
            <a:lvl6pPr marL="3657321" indent="0">
              <a:buNone/>
              <a:defRPr sz="1400"/>
            </a:lvl6pPr>
            <a:lvl7pPr marL="4388786" indent="0">
              <a:buNone/>
              <a:defRPr sz="1400"/>
            </a:lvl7pPr>
            <a:lvl8pPr marL="5120251" indent="0">
              <a:buNone/>
              <a:defRPr sz="1400"/>
            </a:lvl8pPr>
            <a:lvl9pPr marL="5851714"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493BF-BB56-4C3C-BDAE-F228083FF92E}" type="datetime1">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402802"/>
            <a:ext cx="13990320" cy="1676401"/>
          </a:xfrm>
          <a:prstGeom prst="rect">
            <a:avLst/>
          </a:prstGeom>
        </p:spPr>
        <p:txBody>
          <a:bodyPr vert="horz" lIns="146293" tIns="73146" rIns="146293" bIns="7314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77240" y="2346961"/>
            <a:ext cx="13990320" cy="6638079"/>
          </a:xfrm>
          <a:prstGeom prst="rect">
            <a:avLst/>
          </a:prstGeom>
        </p:spPr>
        <p:txBody>
          <a:bodyPr vert="horz" lIns="146293" tIns="73146" rIns="146293" bIns="731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77241" y="9322648"/>
            <a:ext cx="3627120" cy="535516"/>
          </a:xfrm>
          <a:prstGeom prst="rect">
            <a:avLst/>
          </a:prstGeom>
        </p:spPr>
        <p:txBody>
          <a:bodyPr vert="horz" lIns="146293" tIns="73146" rIns="146293" bIns="73146" rtlCol="0" anchor="ctr"/>
          <a:lstStyle>
            <a:lvl1pPr algn="l">
              <a:defRPr sz="1900">
                <a:solidFill>
                  <a:schemeClr val="tx1">
                    <a:tint val="75000"/>
                  </a:schemeClr>
                </a:solidFill>
              </a:defRPr>
            </a:lvl1pPr>
          </a:lstStyle>
          <a:p>
            <a:fld id="{7F70AA18-D5F5-4FDC-B1AF-8BEF1C30E365}" type="datetime1">
              <a:rPr lang="en-US" smtClean="0"/>
              <a:t>6/24/2016</a:t>
            </a:fld>
            <a:endParaRPr lang="en-US"/>
          </a:p>
        </p:txBody>
      </p:sp>
      <p:sp>
        <p:nvSpPr>
          <p:cNvPr id="5" name="Footer Placeholder 4"/>
          <p:cNvSpPr>
            <a:spLocks noGrp="1"/>
          </p:cNvSpPr>
          <p:nvPr>
            <p:ph type="ftr" sz="quarter" idx="3"/>
          </p:nvPr>
        </p:nvSpPr>
        <p:spPr>
          <a:xfrm>
            <a:off x="5311140" y="9322648"/>
            <a:ext cx="4922520" cy="535516"/>
          </a:xfrm>
          <a:prstGeom prst="rect">
            <a:avLst/>
          </a:prstGeom>
        </p:spPr>
        <p:txBody>
          <a:bodyPr vert="horz" lIns="146293" tIns="73146" rIns="146293" bIns="7314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40440" y="9322648"/>
            <a:ext cx="3627120" cy="535516"/>
          </a:xfrm>
          <a:prstGeom prst="rect">
            <a:avLst/>
          </a:prstGeom>
        </p:spPr>
        <p:txBody>
          <a:bodyPr vert="horz" lIns="146293" tIns="73146" rIns="146293" bIns="73146" rtlCol="0" anchor="ctr"/>
          <a:lstStyle>
            <a:lvl1pPr algn="r">
              <a:defRPr sz="1900">
                <a:solidFill>
                  <a:schemeClr val="tx1">
                    <a:tint val="75000"/>
                  </a:schemeClr>
                </a:solidFill>
              </a:defRPr>
            </a:lvl1pPr>
          </a:lstStyle>
          <a:p>
            <a:fld id="{567A9132-D15D-4A74-8541-8986EFBC7F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1462928" rtl="0" eaLnBrk="1" latinLnBrk="0" hangingPunct="1">
        <a:spcBef>
          <a:spcPct val="0"/>
        </a:spcBef>
        <a:buNone/>
        <a:defRPr sz="7100" kern="1200">
          <a:solidFill>
            <a:schemeClr val="tx1"/>
          </a:solidFill>
          <a:latin typeface="+mj-lt"/>
          <a:ea typeface="+mj-ea"/>
          <a:cs typeface="+mj-cs"/>
        </a:defRPr>
      </a:lvl1pPr>
    </p:titleStyle>
    <p:bodyStyle>
      <a:lvl1pPr marL="548599" indent="-548599" algn="l" defTabSz="1462928"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188629" indent="-457165" algn="l" defTabSz="1462928"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8661" indent="-365732" algn="l" defTabSz="1462928"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60125"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590"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054"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518"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5983"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447"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2928" rtl="0" eaLnBrk="1" latinLnBrk="0" hangingPunct="1">
        <a:defRPr sz="2900" kern="1200">
          <a:solidFill>
            <a:schemeClr val="tx1"/>
          </a:solidFill>
          <a:latin typeface="+mn-lt"/>
          <a:ea typeface="+mn-ea"/>
          <a:cs typeface="+mn-cs"/>
        </a:defRPr>
      </a:lvl1pPr>
      <a:lvl2pPr marL="731465" algn="l" defTabSz="1462928" rtl="0" eaLnBrk="1" latinLnBrk="0" hangingPunct="1">
        <a:defRPr sz="2900" kern="1200">
          <a:solidFill>
            <a:schemeClr val="tx1"/>
          </a:solidFill>
          <a:latin typeface="+mn-lt"/>
          <a:ea typeface="+mn-ea"/>
          <a:cs typeface="+mn-cs"/>
        </a:defRPr>
      </a:lvl2pPr>
      <a:lvl3pPr marL="1462928" algn="l" defTabSz="1462928" rtl="0" eaLnBrk="1" latinLnBrk="0" hangingPunct="1">
        <a:defRPr sz="2900" kern="1200">
          <a:solidFill>
            <a:schemeClr val="tx1"/>
          </a:solidFill>
          <a:latin typeface="+mn-lt"/>
          <a:ea typeface="+mn-ea"/>
          <a:cs typeface="+mn-cs"/>
        </a:defRPr>
      </a:lvl3pPr>
      <a:lvl4pPr marL="2194393" algn="l" defTabSz="1462928" rtl="0" eaLnBrk="1" latinLnBrk="0" hangingPunct="1">
        <a:defRPr sz="2900" kern="1200">
          <a:solidFill>
            <a:schemeClr val="tx1"/>
          </a:solidFill>
          <a:latin typeface="+mn-lt"/>
          <a:ea typeface="+mn-ea"/>
          <a:cs typeface="+mn-cs"/>
        </a:defRPr>
      </a:lvl4pPr>
      <a:lvl5pPr marL="2925858" algn="l" defTabSz="1462928" rtl="0" eaLnBrk="1" latinLnBrk="0" hangingPunct="1">
        <a:defRPr sz="2900" kern="1200">
          <a:solidFill>
            <a:schemeClr val="tx1"/>
          </a:solidFill>
          <a:latin typeface="+mn-lt"/>
          <a:ea typeface="+mn-ea"/>
          <a:cs typeface="+mn-cs"/>
        </a:defRPr>
      </a:lvl5pPr>
      <a:lvl6pPr marL="3657321" algn="l" defTabSz="1462928" rtl="0" eaLnBrk="1" latinLnBrk="0" hangingPunct="1">
        <a:defRPr sz="2900" kern="1200">
          <a:solidFill>
            <a:schemeClr val="tx1"/>
          </a:solidFill>
          <a:latin typeface="+mn-lt"/>
          <a:ea typeface="+mn-ea"/>
          <a:cs typeface="+mn-cs"/>
        </a:defRPr>
      </a:lvl6pPr>
      <a:lvl7pPr marL="4388786" algn="l" defTabSz="1462928" rtl="0" eaLnBrk="1" latinLnBrk="0" hangingPunct="1">
        <a:defRPr sz="2900" kern="1200">
          <a:solidFill>
            <a:schemeClr val="tx1"/>
          </a:solidFill>
          <a:latin typeface="+mn-lt"/>
          <a:ea typeface="+mn-ea"/>
          <a:cs typeface="+mn-cs"/>
        </a:defRPr>
      </a:lvl7pPr>
      <a:lvl8pPr marL="5120251" algn="l" defTabSz="1462928" rtl="0" eaLnBrk="1" latinLnBrk="0" hangingPunct="1">
        <a:defRPr sz="2900" kern="1200">
          <a:solidFill>
            <a:schemeClr val="tx1"/>
          </a:solidFill>
          <a:latin typeface="+mn-lt"/>
          <a:ea typeface="+mn-ea"/>
          <a:cs typeface="+mn-cs"/>
        </a:defRPr>
      </a:lvl8pPr>
      <a:lvl9pPr marL="5851714" algn="l" defTabSz="1462928"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bluerobotics.com/wp-content/uploads/2016/03/BlueROV-Block-Diagram-20160318.ppt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luerobotics.com/forums/" TargetMode="External"/><Relationship Id="rId2" Type="http://schemas.openxmlformats.org/officeDocument/2006/relationships/hyperlink" Target="https://www.bluerobotics.com/wp-content/uploads/2016/06/Diagram-Mockup-Ethernet.jpg" TargetMode="External"/><Relationship Id="rId1" Type="http://schemas.openxmlformats.org/officeDocument/2006/relationships/slideLayout" Target="../slideLayouts/slideLayout2.xml"/><Relationship Id="rId6" Type="http://schemas.openxmlformats.org/officeDocument/2006/relationships/hyperlink" Target="https://www.bluerobotics.com/forums/topic/radio-calibration/" TargetMode="External"/><Relationship Id="rId5" Type="http://schemas.openxmlformats.org/officeDocument/2006/relationships/hyperlink" Target="http://ardusub.com/initial-setup/#configuring-parameters" TargetMode="External"/><Relationship Id="rId4" Type="http://schemas.openxmlformats.org/officeDocument/2006/relationships/hyperlink" Target="http://ardupilot.org/dev/docs/raspberry-pi-via-mavlink.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ros.org/install/" TargetMode="External"/><Relationship Id="rId3" Type="http://schemas.openxmlformats.org/officeDocument/2006/relationships/hyperlink" Target="http://ardusub.com/initial-setup/#install-qgroundcontrol" TargetMode="External"/><Relationship Id="rId7" Type="http://schemas.openxmlformats.org/officeDocument/2006/relationships/hyperlink" Target="https://www.bluerobotics.com/forums/topic/problem-with-running-bluerov/" TargetMode="External"/><Relationship Id="rId2" Type="http://schemas.openxmlformats.org/officeDocument/2006/relationships/hyperlink" Target="https://www.bluerobotics.com/forums/topic/radio-calibration/" TargetMode="External"/><Relationship Id="rId1" Type="http://schemas.openxmlformats.org/officeDocument/2006/relationships/slideLayout" Target="../slideLayouts/slideLayout2.xml"/><Relationship Id="rId6" Type="http://schemas.openxmlformats.org/officeDocument/2006/relationships/hyperlink" Target="https://www.bluerobotics.com/forums/topic/bluerov-ros-package-updates/" TargetMode="External"/><Relationship Id="rId5" Type="http://schemas.openxmlformats.org/officeDocument/2006/relationships/hyperlink" Target="http://firmware.ardusub.com/Sub/latest/" TargetMode="External"/><Relationship Id="rId4" Type="http://schemas.openxmlformats.org/officeDocument/2006/relationships/hyperlink" Target="https://github.com/mavlink/qgroundcontrol/releases/tag/v2.9.7b" TargetMode="External"/><Relationship Id="rId9" Type="http://schemas.openxmlformats.org/officeDocument/2006/relationships/hyperlink" Target="http://ardusub.com/initial-setup/#configuring-parameter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tr1.cbsistatic.com/hub/i/2016/03/03/53945d8c-6ec9-4a2a-922a-6df3b2a5c372/img4085.jp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290" y="6833076"/>
            <a:ext cx="9326880" cy="831216"/>
          </a:xfrm>
        </p:spPr>
        <p:txBody>
          <a:bodyPr/>
          <a:lstStyle/>
          <a:p>
            <a:r>
              <a:rPr lang="en-US" dirty="0" smtClean="0"/>
              <a:t>BlueROV Electronics and Controls Documentation</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6859" b="6859"/>
          <a:stretch>
            <a:fillRect/>
          </a:stretch>
        </p:blipFill>
        <p:spPr>
          <a:xfrm>
            <a:off x="3046890" y="590232"/>
            <a:ext cx="9326880" cy="6035040"/>
          </a:xfrm>
          <a:ln>
            <a:solidFill>
              <a:schemeClr val="tx1"/>
            </a:solidFill>
          </a:ln>
        </p:spPr>
      </p:pic>
      <p:sp>
        <p:nvSpPr>
          <p:cNvPr id="7" name="Rectangle 6"/>
          <p:cNvSpPr/>
          <p:nvPr/>
        </p:nvSpPr>
        <p:spPr>
          <a:xfrm>
            <a:off x="2458452" y="8077200"/>
            <a:ext cx="10554556" cy="584775"/>
          </a:xfrm>
          <a:prstGeom prst="rect">
            <a:avLst/>
          </a:prstGeom>
        </p:spPr>
        <p:txBody>
          <a:bodyPr wrap="none">
            <a:spAutoFit/>
          </a:bodyPr>
          <a:lstStyle/>
          <a:p>
            <a:r>
              <a:rPr lang="en-US" sz="1600" i="1" dirty="0" smtClean="0">
                <a:solidFill>
                  <a:srgbClr val="0000FF"/>
                </a:solidFill>
              </a:rPr>
              <a:t>Original presentation: </a:t>
            </a:r>
            <a:r>
              <a:rPr lang="en-US" sz="1600" i="1" dirty="0">
                <a:solidFill>
                  <a:srgbClr val="0000FF"/>
                </a:solidFill>
                <a:hlinkClick r:id="rId4"/>
              </a:rPr>
              <a:t>https://</a:t>
            </a:r>
            <a:r>
              <a:rPr lang="en-US" sz="1600" i="1" dirty="0" smtClean="0">
                <a:solidFill>
                  <a:srgbClr val="0000FF"/>
                </a:solidFill>
                <a:hlinkClick r:id="rId4"/>
              </a:rPr>
              <a:t>www.bluerobotics.com/wp-content/uploads/2016/03/BlueROV-Block-Diagram-20160318.pptx</a:t>
            </a:r>
            <a:endParaRPr lang="en-US" sz="1600" i="1" dirty="0" smtClean="0">
              <a:solidFill>
                <a:srgbClr val="0000FF"/>
              </a:solidFill>
            </a:endParaRPr>
          </a:p>
          <a:p>
            <a:r>
              <a:rPr lang="en-US" sz="1600" i="1" dirty="0">
                <a:solidFill>
                  <a:srgbClr val="0000FF"/>
                </a:solidFill>
              </a:rPr>
              <a:t>Original </a:t>
            </a:r>
            <a:r>
              <a:rPr lang="en-US" sz="1600" i="1" dirty="0" smtClean="0">
                <a:solidFill>
                  <a:srgbClr val="0000FF"/>
                </a:solidFill>
              </a:rPr>
              <a:t>forum post</a:t>
            </a:r>
            <a:r>
              <a:rPr lang="en-US" sz="1600" i="1" dirty="0">
                <a:solidFill>
                  <a:srgbClr val="0000FF"/>
                </a:solidFill>
              </a:rPr>
              <a:t>: </a:t>
            </a:r>
            <a:r>
              <a:rPr lang="en-US" sz="1600" i="1" u="sng" dirty="0">
                <a:solidFill>
                  <a:srgbClr val="0000FF"/>
                </a:solidFill>
              </a:rPr>
              <a:t>https://www.bluerobotics.com/forums/topic/bluerov-interconnect-diagram/</a:t>
            </a:r>
          </a:p>
        </p:txBody>
      </p:sp>
      <p:sp>
        <p:nvSpPr>
          <p:cNvPr id="9" name="Text Placeholder 3"/>
          <p:cNvSpPr txBox="1">
            <a:spLocks/>
          </p:cNvSpPr>
          <p:nvPr/>
        </p:nvSpPr>
        <p:spPr>
          <a:xfrm>
            <a:off x="228600" y="9038440"/>
            <a:ext cx="3200400" cy="562760"/>
          </a:xfrm>
          <a:prstGeom prst="rect">
            <a:avLst/>
          </a:prstGeom>
        </p:spPr>
        <p:txBody>
          <a:bodyPr>
            <a:normAutofit/>
          </a:bodyPr>
          <a:lstStyle>
            <a:lvl1pPr marL="548599" indent="-548599" algn="l" defTabSz="1462928"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188629" indent="-457165" algn="l" defTabSz="1462928"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8661" indent="-365732" algn="l" defTabSz="1462928"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60125"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590"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054"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518"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5983"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447"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0" indent="0">
              <a:buNone/>
            </a:pPr>
            <a:r>
              <a:rPr lang="en-US" sz="1400" dirty="0" smtClean="0"/>
              <a:t>The </a:t>
            </a:r>
            <a:r>
              <a:rPr lang="en-US" sz="1400" dirty="0" smtClean="0"/>
              <a:t>AUV Laboratory at MIT Sea Grant</a:t>
            </a:r>
          </a:p>
          <a:p>
            <a:pPr marL="0" indent="0">
              <a:buNone/>
            </a:pPr>
            <a:r>
              <a:rPr lang="en-US" sz="1400" dirty="0" smtClean="0"/>
              <a:t>June 24, 2016</a:t>
            </a:r>
            <a:endParaRPr lang="en-US" sz="1400" dirty="0"/>
          </a:p>
        </p:txBody>
      </p:sp>
    </p:spTree>
    <p:extLst>
      <p:ext uri="{BB962C8B-B14F-4D97-AF65-F5344CB8AC3E}">
        <p14:creationId xmlns:p14="http://schemas.microsoft.com/office/powerpoint/2010/main" val="2735629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1"/>
            <a:ext cx="13990320" cy="2133600"/>
          </a:xfrm>
        </p:spPr>
        <p:txBody>
          <a:bodyPr>
            <a:normAutofit/>
          </a:bodyPr>
          <a:lstStyle/>
          <a:p>
            <a:r>
              <a:rPr lang="en-US" b="1" dirty="0" smtClean="0"/>
              <a:t>UBEC</a:t>
            </a:r>
            <a:br>
              <a:rPr lang="en-US" b="1" dirty="0" smtClean="0"/>
            </a:br>
            <a:r>
              <a:rPr lang="en-US" sz="2700" dirty="0" smtClean="0"/>
              <a:t>This page explains how to set up the 3A-6s UBEC Voltage regulator to power Raspberry Pi from </a:t>
            </a:r>
            <a:r>
              <a:rPr lang="en-US" sz="2700" dirty="0" err="1" smtClean="0"/>
              <a:t>LiPo</a:t>
            </a:r>
            <a:r>
              <a:rPr lang="en-US" sz="2700" dirty="0" smtClean="0"/>
              <a:t> safely.</a:t>
            </a:r>
            <a:endParaRPr lang="en-US" dirty="0"/>
          </a:p>
        </p:txBody>
      </p:sp>
      <p:sp>
        <p:nvSpPr>
          <p:cNvPr id="6" name="Rectangle 5"/>
          <p:cNvSpPr/>
          <p:nvPr/>
        </p:nvSpPr>
        <p:spPr>
          <a:xfrm>
            <a:off x="152400" y="9414943"/>
            <a:ext cx="13106400" cy="461665"/>
          </a:xfrm>
          <a:prstGeom prst="rect">
            <a:avLst/>
          </a:prstGeom>
        </p:spPr>
        <p:txBody>
          <a:bodyPr wrap="square">
            <a:spAutoFit/>
          </a:bodyPr>
          <a:lstStyle/>
          <a:p>
            <a:r>
              <a:rPr lang="en-US" sz="2400" dirty="0" smtClean="0">
                <a:solidFill>
                  <a:srgbClr val="0000FF"/>
                </a:solidFill>
              </a:rPr>
              <a:t>http</a:t>
            </a:r>
            <a:r>
              <a:rPr lang="en-US" sz="2400" dirty="0">
                <a:solidFill>
                  <a:srgbClr val="0000FF"/>
                </a:solidFill>
              </a:rPr>
              <a:t>://www.brontoseno.com/kategori-produk/sbecubec/</a:t>
            </a:r>
          </a:p>
        </p:txBody>
      </p:sp>
      <p:sp>
        <p:nvSpPr>
          <p:cNvPr id="8" name="TextBox 7"/>
          <p:cNvSpPr txBox="1"/>
          <p:nvPr/>
        </p:nvSpPr>
        <p:spPr>
          <a:xfrm>
            <a:off x="448714" y="4816866"/>
            <a:ext cx="3761017" cy="1200329"/>
          </a:xfrm>
          <a:prstGeom prst="rect">
            <a:avLst/>
          </a:prstGeom>
          <a:noFill/>
        </p:spPr>
        <p:txBody>
          <a:bodyPr wrap="square" rtlCol="0">
            <a:spAutoFit/>
          </a:bodyPr>
          <a:lstStyle/>
          <a:p>
            <a:r>
              <a:rPr lang="en-US" sz="3600" dirty="0" smtClean="0"/>
              <a:t>To BlueROV </a:t>
            </a:r>
          </a:p>
          <a:p>
            <a:r>
              <a:rPr lang="en-US" sz="3600" dirty="0" smtClean="0"/>
              <a:t>Terminal Board +/-</a:t>
            </a:r>
            <a:endParaRPr lang="en-US" sz="3600" dirty="0"/>
          </a:p>
        </p:txBody>
      </p:sp>
      <p:sp>
        <p:nvSpPr>
          <p:cNvPr id="12" name="Rectangle 11"/>
          <p:cNvSpPr/>
          <p:nvPr/>
        </p:nvSpPr>
        <p:spPr>
          <a:xfrm>
            <a:off x="6309639" y="3432236"/>
            <a:ext cx="3382721" cy="646331"/>
          </a:xfrm>
          <a:prstGeom prst="rect">
            <a:avLst/>
          </a:prstGeom>
        </p:spPr>
        <p:txBody>
          <a:bodyPr wrap="none">
            <a:spAutoFit/>
          </a:bodyPr>
          <a:lstStyle/>
          <a:p>
            <a:r>
              <a:rPr lang="en-US" sz="3600" b="1" dirty="0" smtClean="0"/>
              <a:t>Turnigy UBEC-5A</a:t>
            </a:r>
            <a:endParaRPr lang="en-US" sz="3600" dirty="0"/>
          </a:p>
        </p:txBody>
      </p:sp>
      <p:sp>
        <p:nvSpPr>
          <p:cNvPr id="13" name="Rectangle 12"/>
          <p:cNvSpPr/>
          <p:nvPr/>
        </p:nvSpPr>
        <p:spPr>
          <a:xfrm>
            <a:off x="4209732" y="3952879"/>
            <a:ext cx="1066800" cy="538608"/>
          </a:xfrm>
          <a:prstGeom prst="rect">
            <a:avLst/>
          </a:prstGeom>
        </p:spPr>
        <p:txBody>
          <a:bodyPr wrap="square">
            <a:spAutoFit/>
          </a:bodyPr>
          <a:lstStyle/>
          <a:p>
            <a:r>
              <a:rPr lang="en-US" b="1" dirty="0" smtClean="0"/>
              <a:t>Input</a:t>
            </a:r>
            <a:endParaRPr lang="en-US" dirty="0"/>
          </a:p>
        </p:txBody>
      </p:sp>
      <p:sp>
        <p:nvSpPr>
          <p:cNvPr id="19" name="TextBox 18"/>
          <p:cNvSpPr txBox="1"/>
          <p:nvPr/>
        </p:nvSpPr>
        <p:spPr>
          <a:xfrm>
            <a:off x="11269517" y="5616961"/>
            <a:ext cx="3482803" cy="1200329"/>
          </a:xfrm>
          <a:prstGeom prst="rect">
            <a:avLst/>
          </a:prstGeom>
          <a:noFill/>
        </p:spPr>
        <p:txBody>
          <a:bodyPr wrap="square" rtlCol="0">
            <a:spAutoFit/>
          </a:bodyPr>
          <a:lstStyle/>
          <a:p>
            <a:r>
              <a:rPr lang="en-US" sz="3600" dirty="0" smtClean="0"/>
              <a:t>To Raspberry Pi 5V and Gnd pins</a:t>
            </a:r>
            <a:endParaRPr lang="en-US" sz="3600" dirty="0"/>
          </a:p>
        </p:txBody>
      </p:sp>
      <p:pic>
        <p:nvPicPr>
          <p:cNvPr id="3" name="Picture 2"/>
          <p:cNvPicPr>
            <a:picLocks noChangeAspect="1"/>
          </p:cNvPicPr>
          <p:nvPr/>
        </p:nvPicPr>
        <p:blipFill rotWithShape="1">
          <a:blip r:embed="rId2"/>
          <a:srcRect b="14502"/>
          <a:stretch/>
        </p:blipFill>
        <p:spPr>
          <a:xfrm>
            <a:off x="4267200" y="4489339"/>
            <a:ext cx="6310325" cy="4115140"/>
          </a:xfrm>
          <a:prstGeom prst="rect">
            <a:avLst/>
          </a:prstGeom>
        </p:spPr>
      </p:pic>
      <p:sp>
        <p:nvSpPr>
          <p:cNvPr id="21" name="Rectangle 20"/>
          <p:cNvSpPr/>
          <p:nvPr/>
        </p:nvSpPr>
        <p:spPr>
          <a:xfrm>
            <a:off x="10762602" y="7822686"/>
            <a:ext cx="1447800" cy="538609"/>
          </a:xfrm>
          <a:prstGeom prst="rect">
            <a:avLst/>
          </a:prstGeom>
        </p:spPr>
        <p:txBody>
          <a:bodyPr wrap="square">
            <a:spAutoFit/>
          </a:bodyPr>
          <a:lstStyle/>
          <a:p>
            <a:r>
              <a:rPr lang="en-US" b="1" dirty="0" smtClean="0"/>
              <a:t>Output</a:t>
            </a:r>
            <a:endParaRPr lang="en-US" dirty="0"/>
          </a:p>
        </p:txBody>
      </p:sp>
    </p:spTree>
    <p:extLst>
      <p:ext uri="{BB962C8B-B14F-4D97-AF65-F5344CB8AC3E}">
        <p14:creationId xmlns:p14="http://schemas.microsoft.com/office/powerpoint/2010/main" val="458365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 Connections</a:t>
            </a:r>
            <a:endParaRPr lang="en-US" dirty="0"/>
          </a:p>
        </p:txBody>
      </p:sp>
      <p:pic>
        <p:nvPicPr>
          <p:cNvPr id="4" name="Content Placeholder 3"/>
          <p:cNvPicPr>
            <a:picLocks noGrp="1" noChangeAspect="1"/>
          </p:cNvPicPr>
          <p:nvPr>
            <p:ph idx="1"/>
          </p:nvPr>
        </p:nvPicPr>
        <p:blipFill>
          <a:blip r:embed="rId2"/>
          <a:stretch>
            <a:fillRect/>
          </a:stretch>
        </p:blipFill>
        <p:spPr>
          <a:xfrm>
            <a:off x="1600200" y="2079203"/>
            <a:ext cx="11379200" cy="6400800"/>
          </a:xfrm>
          <a:prstGeom prst="rect">
            <a:avLst/>
          </a:prstGeom>
        </p:spPr>
      </p:pic>
      <p:sp>
        <p:nvSpPr>
          <p:cNvPr id="5" name="Rectangle 4"/>
          <p:cNvSpPr/>
          <p:nvPr/>
        </p:nvSpPr>
        <p:spPr>
          <a:xfrm>
            <a:off x="228600" y="9388910"/>
            <a:ext cx="13106400" cy="461665"/>
          </a:xfrm>
          <a:prstGeom prst="rect">
            <a:avLst/>
          </a:prstGeom>
        </p:spPr>
        <p:txBody>
          <a:bodyPr wrap="square">
            <a:spAutoFit/>
          </a:bodyPr>
          <a:lstStyle/>
          <a:p>
            <a:r>
              <a:rPr lang="en-US" sz="2400" dirty="0" smtClean="0">
                <a:solidFill>
                  <a:srgbClr val="0000FF"/>
                </a:solidFill>
              </a:rPr>
              <a:t>http</a:t>
            </a:r>
            <a:r>
              <a:rPr lang="en-US" sz="2400" dirty="0">
                <a:solidFill>
                  <a:srgbClr val="0000FF"/>
                </a:solidFill>
              </a:rPr>
              <a:t>://docs.bluerobotics.com/assets/images/documentation/besc-labels.png</a:t>
            </a:r>
          </a:p>
        </p:txBody>
      </p:sp>
      <p:cxnSp>
        <p:nvCxnSpPr>
          <p:cNvPr id="7" name="Straight Connector 6"/>
          <p:cNvCxnSpPr/>
          <p:nvPr/>
        </p:nvCxnSpPr>
        <p:spPr>
          <a:xfrm>
            <a:off x="9296400" y="3124200"/>
            <a:ext cx="2667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86160" y="4648200"/>
            <a:ext cx="3581400" cy="1569660"/>
          </a:xfrm>
          <a:prstGeom prst="rect">
            <a:avLst/>
          </a:prstGeom>
          <a:noFill/>
        </p:spPr>
        <p:txBody>
          <a:bodyPr wrap="square" rtlCol="0">
            <a:spAutoFit/>
          </a:bodyPr>
          <a:lstStyle/>
          <a:p>
            <a:r>
              <a:rPr lang="en-US" sz="3200" dirty="0" smtClean="0"/>
              <a:t>5V not needed, cut the connections to avoid overheating</a:t>
            </a:r>
            <a:endParaRPr lang="en-US" sz="3200" dirty="0"/>
          </a:p>
        </p:txBody>
      </p:sp>
      <p:sp>
        <p:nvSpPr>
          <p:cNvPr id="11" name="TextBox 10"/>
          <p:cNvSpPr txBox="1"/>
          <p:nvPr/>
        </p:nvSpPr>
        <p:spPr>
          <a:xfrm>
            <a:off x="457200" y="4311534"/>
            <a:ext cx="3657600" cy="1877437"/>
          </a:xfrm>
          <a:prstGeom prst="rect">
            <a:avLst/>
          </a:prstGeom>
          <a:noFill/>
        </p:spPr>
        <p:txBody>
          <a:bodyPr wrap="square" rtlCol="0">
            <a:spAutoFit/>
          </a:bodyPr>
          <a:lstStyle/>
          <a:p>
            <a:r>
              <a:rPr lang="en-US" dirty="0" smtClean="0"/>
              <a:t>Motor directions determined by output phase, exact wiring not known until tested</a:t>
            </a:r>
            <a:endParaRPr lang="en-US" dirty="0"/>
          </a:p>
        </p:txBody>
      </p:sp>
    </p:spTree>
    <p:extLst>
      <p:ext uri="{BB962C8B-B14F-4D97-AF65-F5344CB8AC3E}">
        <p14:creationId xmlns:p14="http://schemas.microsoft.com/office/powerpoint/2010/main" val="3590774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0" y="609601"/>
            <a:ext cx="13990320" cy="8375440"/>
          </a:xfrm>
        </p:spPr>
        <p:txBody>
          <a:bodyPr>
            <a:normAutofit/>
          </a:bodyPr>
          <a:lstStyle/>
          <a:p>
            <a:pPr>
              <a:buNone/>
            </a:pPr>
            <a:r>
              <a:rPr lang="en-US" dirty="0" smtClean="0"/>
              <a:t>Comments:</a:t>
            </a:r>
          </a:p>
          <a:p>
            <a:r>
              <a:rPr lang="en-US" dirty="0" smtClean="0"/>
              <a:t>The “safety </a:t>
            </a:r>
            <a:r>
              <a:rPr lang="en-US" dirty="0" err="1" smtClean="0"/>
              <a:t>sw</a:t>
            </a:r>
            <a:r>
              <a:rPr lang="en-US" dirty="0" smtClean="0"/>
              <a:t>” is currently disabled in our recommended </a:t>
            </a:r>
          </a:p>
          <a:p>
            <a:r>
              <a:rPr lang="en-US" dirty="0" smtClean="0"/>
              <a:t>Changes have been made to diagram to power Raspberry Pi separately from Pixhawk</a:t>
            </a:r>
          </a:p>
          <a:p>
            <a:r>
              <a:rPr lang="en-US" dirty="0" smtClean="0"/>
              <a:t>ESC 5V connections removed by rec.</a:t>
            </a:r>
          </a:p>
          <a:p>
            <a:r>
              <a:rPr lang="en-US" dirty="0" smtClean="0"/>
              <a:t>GPS/Compass removed because ocean water</a:t>
            </a:r>
          </a:p>
          <a:p>
            <a:r>
              <a:rPr lang="en-US" dirty="0" smtClean="0"/>
              <a:t>Slides 1, 3, 4, 5, 8, 10, 11 added for clarity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Additional Sources</a:t>
            </a:r>
            <a:endParaRPr lang="en-US" dirty="0"/>
          </a:p>
        </p:txBody>
      </p:sp>
      <p:sp>
        <p:nvSpPr>
          <p:cNvPr id="3" name="Content Placeholder 2"/>
          <p:cNvSpPr>
            <a:spLocks noGrp="1"/>
          </p:cNvSpPr>
          <p:nvPr>
            <p:ph idx="1"/>
          </p:nvPr>
        </p:nvSpPr>
        <p:spPr/>
        <p:txBody>
          <a:bodyPr/>
          <a:lstStyle/>
          <a:p>
            <a:r>
              <a:rPr lang="en-US" sz="2400" u="sng" dirty="0">
                <a:hlinkClick r:id="rId2"/>
              </a:rPr>
              <a:t>https://www.bluerobotics.com/wp-content/uploads/2016/06/Diagram-Mockup-Ethernet.jpg</a:t>
            </a:r>
            <a:r>
              <a:rPr lang="en-US" sz="2400" dirty="0"/>
              <a:t> </a:t>
            </a:r>
            <a:endParaRPr lang="en-US" sz="2400" dirty="0" smtClean="0"/>
          </a:p>
          <a:p>
            <a:r>
              <a:rPr lang="en-US" sz="2400" dirty="0">
                <a:hlinkClick r:id="rId3"/>
              </a:rPr>
              <a:t>https://www.bluerobotics.com/forums</a:t>
            </a:r>
            <a:r>
              <a:rPr lang="en-US" sz="2400" dirty="0" smtClean="0">
                <a:hlinkClick r:id="rId3"/>
              </a:rPr>
              <a:t>/</a:t>
            </a:r>
            <a:endParaRPr lang="en-US" sz="2400" dirty="0" smtClean="0"/>
          </a:p>
          <a:p>
            <a:r>
              <a:rPr lang="en-US" sz="2400" dirty="0">
                <a:hlinkClick r:id="rId4"/>
              </a:rPr>
              <a:t>http://</a:t>
            </a:r>
            <a:r>
              <a:rPr lang="en-US" sz="2400" dirty="0" smtClean="0">
                <a:hlinkClick r:id="rId4"/>
              </a:rPr>
              <a:t>ardupilot.org/dev/docs/raspberry-pi-via-mavlink.html</a:t>
            </a:r>
            <a:endParaRPr lang="en-US" sz="2400" dirty="0" smtClean="0"/>
          </a:p>
          <a:p>
            <a:r>
              <a:rPr lang="en-US" sz="2400" u="sng" dirty="0">
                <a:hlinkClick r:id="rId5"/>
              </a:rPr>
              <a:t>http://ardusub.com/initial-setup/#</a:t>
            </a:r>
            <a:r>
              <a:rPr lang="en-US" sz="2400" u="sng" dirty="0" smtClean="0">
                <a:hlinkClick r:id="rId5"/>
              </a:rPr>
              <a:t>configuring-parameters</a:t>
            </a:r>
            <a:endParaRPr lang="en-US" sz="2400" dirty="0"/>
          </a:p>
          <a:p>
            <a:r>
              <a:rPr lang="en-US" sz="2400" u="sng" dirty="0" smtClean="0">
                <a:hlinkClick r:id="rId6"/>
              </a:rPr>
              <a:t>https</a:t>
            </a:r>
            <a:r>
              <a:rPr lang="en-US" sz="2400" u="sng" dirty="0">
                <a:hlinkClick r:id="rId6"/>
              </a:rPr>
              <a:t>://www.bluerobotics.com/forums/topic/radio-calibration/</a:t>
            </a:r>
            <a:r>
              <a:rPr lang="en-US" sz="2400" dirty="0"/>
              <a:t> </a:t>
            </a:r>
            <a:endParaRPr lang="en-US" sz="2400" dirty="0" smtClean="0"/>
          </a:p>
          <a:p>
            <a:endParaRPr lang="en-US" sz="2400" dirty="0" smtClean="0"/>
          </a:p>
          <a:p>
            <a:endParaRPr lang="en-US" sz="2400" dirty="0" smtClean="0"/>
          </a:p>
          <a:p>
            <a:endParaRPr lang="en-US" sz="2400" dirty="0"/>
          </a:p>
          <a:p>
            <a:pPr marL="0" indent="0">
              <a:buNone/>
            </a:pPr>
            <a:endParaRPr lang="en-US" dirty="0"/>
          </a:p>
        </p:txBody>
      </p:sp>
    </p:spTree>
    <p:extLst>
      <p:ext uri="{BB962C8B-B14F-4D97-AF65-F5344CB8AC3E}">
        <p14:creationId xmlns:p14="http://schemas.microsoft.com/office/powerpoint/2010/main" val="3971429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Additional Images</a:t>
            </a:r>
            <a:endParaRPr lang="en-US" dirty="0"/>
          </a:p>
        </p:txBody>
      </p:sp>
      <p:pic>
        <p:nvPicPr>
          <p:cNvPr id="4" name="Picture 3"/>
          <p:cNvPicPr/>
          <p:nvPr/>
        </p:nvPicPr>
        <p:blipFill>
          <a:blip r:embed="rId2"/>
          <a:stretch>
            <a:fillRect/>
          </a:stretch>
        </p:blipFill>
        <p:spPr>
          <a:xfrm>
            <a:off x="457200" y="3200400"/>
            <a:ext cx="7680960" cy="3505200"/>
          </a:xfrm>
          <a:prstGeom prst="rect">
            <a:avLst/>
          </a:prstGeom>
        </p:spPr>
      </p:pic>
      <p:pic>
        <p:nvPicPr>
          <p:cNvPr id="5" name="Picture 4"/>
          <p:cNvPicPr/>
          <p:nvPr/>
        </p:nvPicPr>
        <p:blipFill>
          <a:blip r:embed="rId3"/>
          <a:stretch>
            <a:fillRect/>
          </a:stretch>
        </p:blipFill>
        <p:spPr>
          <a:xfrm>
            <a:off x="8382000" y="2743200"/>
            <a:ext cx="6646545" cy="5638800"/>
          </a:xfrm>
          <a:prstGeom prst="rect">
            <a:avLst/>
          </a:prstGeom>
        </p:spPr>
      </p:pic>
    </p:spTree>
    <p:extLst>
      <p:ext uri="{BB962C8B-B14F-4D97-AF65-F5344CB8AC3E}">
        <p14:creationId xmlns:p14="http://schemas.microsoft.com/office/powerpoint/2010/main" val="409635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Additional Images</a:t>
            </a:r>
            <a:endParaRPr lang="en-US" dirty="0"/>
          </a:p>
        </p:txBody>
      </p:sp>
      <p:pic>
        <p:nvPicPr>
          <p:cNvPr id="7" name="Picture 6"/>
          <p:cNvPicPr>
            <a:picLocks noChangeAspect="1"/>
          </p:cNvPicPr>
          <p:nvPr/>
        </p:nvPicPr>
        <p:blipFill>
          <a:blip r:embed="rId2"/>
          <a:stretch>
            <a:fillRect/>
          </a:stretch>
        </p:blipFill>
        <p:spPr>
          <a:xfrm>
            <a:off x="766354" y="2514600"/>
            <a:ext cx="8343900" cy="5457825"/>
          </a:xfrm>
          <a:prstGeom prst="rect">
            <a:avLst/>
          </a:prstGeom>
        </p:spPr>
      </p:pic>
    </p:spTree>
    <p:extLst>
      <p:ext uri="{BB962C8B-B14F-4D97-AF65-F5344CB8AC3E}">
        <p14:creationId xmlns:p14="http://schemas.microsoft.com/office/powerpoint/2010/main" val="3807888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50"/>
          <p:cNvSpPr/>
          <p:nvPr/>
        </p:nvSpPr>
        <p:spPr>
          <a:xfrm>
            <a:off x="914400" y="1066800"/>
            <a:ext cx="12192000" cy="7010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 name="Rectangle 4"/>
          <p:cNvSpPr/>
          <p:nvPr/>
        </p:nvSpPr>
        <p:spPr>
          <a:xfrm>
            <a:off x="7086600" y="3048000"/>
            <a:ext cx="16764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Pixhawk</a:t>
            </a:r>
          </a:p>
          <a:p>
            <a:pPr algn="ctr"/>
            <a:r>
              <a:rPr lang="en-US" sz="1600" b="1" dirty="0" smtClean="0"/>
              <a:t>Autopilot</a:t>
            </a:r>
          </a:p>
          <a:p>
            <a:pPr algn="ctr"/>
            <a:endParaRPr lang="en-US" sz="1600" b="1" dirty="0"/>
          </a:p>
        </p:txBody>
      </p:sp>
      <p:sp>
        <p:nvSpPr>
          <p:cNvPr id="13" name="Rectangle 12"/>
          <p:cNvSpPr/>
          <p:nvPr/>
        </p:nvSpPr>
        <p:spPr>
          <a:xfrm>
            <a:off x="11887200" y="4419600"/>
            <a:ext cx="1066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Raspberry Pi Camera Board</a:t>
            </a:r>
            <a:endParaRPr lang="en-US" sz="1600" b="1" dirty="0"/>
          </a:p>
        </p:txBody>
      </p:sp>
      <p:cxnSp>
        <p:nvCxnSpPr>
          <p:cNvPr id="15" name="Elbow Connector 14"/>
          <p:cNvCxnSpPr>
            <a:stCxn id="8" idx="3"/>
            <a:endCxn id="13" idx="1"/>
          </p:cNvCxnSpPr>
          <p:nvPr/>
        </p:nvCxnSpPr>
        <p:spPr>
          <a:xfrm>
            <a:off x="11506200" y="3941176"/>
            <a:ext cx="381000" cy="1088024"/>
          </a:xfrm>
          <a:prstGeom prst="bentConnector3">
            <a:avLst>
              <a:gd name="adj1" fmla="val 50000"/>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p:nvPr/>
        </p:nvCxnSpPr>
        <p:spPr>
          <a:xfrm flipV="1">
            <a:off x="11163301" y="3851515"/>
            <a:ext cx="4229101" cy="2925"/>
          </a:xfrm>
          <a:prstGeom prst="bentConnector3">
            <a:avLst>
              <a:gd name="adj1" fmla="val 49628"/>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551703" y="3301545"/>
            <a:ext cx="1509196" cy="584775"/>
          </a:xfrm>
          <a:prstGeom prst="rect">
            <a:avLst/>
          </a:prstGeom>
          <a:noFill/>
        </p:spPr>
        <p:txBody>
          <a:bodyPr wrap="none" rtlCol="0">
            <a:spAutoFit/>
          </a:bodyPr>
          <a:lstStyle/>
          <a:p>
            <a:pPr algn="ctr"/>
            <a:r>
              <a:rPr lang="en-US" sz="1600" b="1" dirty="0" smtClean="0"/>
              <a:t>Ctrl / Data</a:t>
            </a:r>
          </a:p>
          <a:p>
            <a:pPr algn="ctr"/>
            <a:r>
              <a:rPr lang="en-US" sz="1600" b="1" dirty="0" smtClean="0"/>
              <a:t>Ethernet Tether</a:t>
            </a:r>
            <a:endParaRPr lang="en-US" sz="1600" b="1" dirty="0"/>
          </a:p>
        </p:txBody>
      </p:sp>
      <p:sp>
        <p:nvSpPr>
          <p:cNvPr id="22" name="Rectangle 21"/>
          <p:cNvSpPr/>
          <p:nvPr/>
        </p:nvSpPr>
        <p:spPr>
          <a:xfrm>
            <a:off x="1219200" y="13716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6600 </a:t>
            </a:r>
            <a:r>
              <a:rPr lang="en-US" sz="1600" b="1" dirty="0" err="1" smtClean="0"/>
              <a:t>mAh</a:t>
            </a:r>
            <a:r>
              <a:rPr lang="en-US" sz="1600" b="1" dirty="0" smtClean="0"/>
              <a:t> 4s </a:t>
            </a:r>
            <a:r>
              <a:rPr lang="en-US" sz="1600" b="1" dirty="0" err="1" smtClean="0"/>
              <a:t>Lipo</a:t>
            </a:r>
            <a:r>
              <a:rPr lang="en-US" sz="1600" b="1" dirty="0" smtClean="0"/>
              <a:t> Battery</a:t>
            </a:r>
          </a:p>
          <a:p>
            <a:pPr algn="ctr"/>
            <a:r>
              <a:rPr lang="en-US" sz="1600" b="1" dirty="0" smtClean="0"/>
              <a:t>14.8vdc</a:t>
            </a:r>
            <a:endParaRPr lang="en-US" sz="1600" b="1" dirty="0"/>
          </a:p>
        </p:txBody>
      </p:sp>
      <p:sp>
        <p:nvSpPr>
          <p:cNvPr id="23" name="Rectangle 22"/>
          <p:cNvSpPr/>
          <p:nvPr/>
        </p:nvSpPr>
        <p:spPr>
          <a:xfrm>
            <a:off x="4572000" y="25146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Power Module</a:t>
            </a:r>
            <a:endParaRPr lang="en-US" sz="1600" b="1" dirty="0"/>
          </a:p>
        </p:txBody>
      </p:sp>
      <p:cxnSp>
        <p:nvCxnSpPr>
          <p:cNvPr id="25" name="Elbow Connector 24"/>
          <p:cNvCxnSpPr>
            <a:stCxn id="48" idx="3"/>
            <a:endCxn id="54" idx="1"/>
          </p:cNvCxnSpPr>
          <p:nvPr/>
        </p:nvCxnSpPr>
        <p:spPr>
          <a:xfrm flipH="1">
            <a:off x="3048000" y="1828800"/>
            <a:ext cx="2438400" cy="1143000"/>
          </a:xfrm>
          <a:prstGeom prst="bentConnector5">
            <a:avLst>
              <a:gd name="adj1" fmla="val -9375"/>
              <a:gd name="adj2" fmla="val 50000"/>
              <a:gd name="adj3" fmla="val 109375"/>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3" idx="3"/>
          </p:cNvCxnSpPr>
          <p:nvPr/>
        </p:nvCxnSpPr>
        <p:spPr>
          <a:xfrm>
            <a:off x="5943600" y="2971800"/>
            <a:ext cx="7620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6200000" flipH="1">
            <a:off x="5638800" y="4267200"/>
            <a:ext cx="381000" cy="8382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57800" y="4876800"/>
            <a:ext cx="1600200" cy="1524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Terminal Board</a:t>
            </a:r>
            <a:endParaRPr lang="en-US" sz="1600" dirty="0"/>
          </a:p>
        </p:txBody>
      </p:sp>
      <p:sp>
        <p:nvSpPr>
          <p:cNvPr id="48" name="Rectangle 47"/>
          <p:cNvSpPr/>
          <p:nvPr/>
        </p:nvSpPr>
        <p:spPr>
          <a:xfrm>
            <a:off x="4800600" y="1524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XT90</a:t>
            </a:r>
            <a:endParaRPr lang="en-US" sz="1600" dirty="0">
              <a:solidFill>
                <a:schemeClr val="accent6">
                  <a:lumMod val="50000"/>
                </a:schemeClr>
              </a:solidFill>
            </a:endParaRPr>
          </a:p>
        </p:txBody>
      </p:sp>
      <p:sp>
        <p:nvSpPr>
          <p:cNvPr id="51" name="Rectangle 50"/>
          <p:cNvSpPr/>
          <p:nvPr/>
        </p:nvSpPr>
        <p:spPr>
          <a:xfrm>
            <a:off x="3048000" y="1524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XT90</a:t>
            </a:r>
            <a:endParaRPr lang="en-US" sz="1600" dirty="0">
              <a:solidFill>
                <a:schemeClr val="accent6">
                  <a:lumMod val="50000"/>
                </a:schemeClr>
              </a:solidFill>
            </a:endParaRPr>
          </a:p>
        </p:txBody>
      </p:sp>
      <p:sp>
        <p:nvSpPr>
          <p:cNvPr id="53" name="Rectangle 52"/>
          <p:cNvSpPr/>
          <p:nvPr/>
        </p:nvSpPr>
        <p:spPr>
          <a:xfrm>
            <a:off x="3886200" y="2667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XT60</a:t>
            </a:r>
            <a:endParaRPr lang="en-US" sz="1600" dirty="0">
              <a:solidFill>
                <a:schemeClr val="accent6">
                  <a:lumMod val="50000"/>
                </a:schemeClr>
              </a:solidFill>
            </a:endParaRPr>
          </a:p>
        </p:txBody>
      </p:sp>
      <p:sp>
        <p:nvSpPr>
          <p:cNvPr id="54" name="Rectangle 53"/>
          <p:cNvSpPr/>
          <p:nvPr/>
        </p:nvSpPr>
        <p:spPr>
          <a:xfrm>
            <a:off x="3048000" y="2667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XT60</a:t>
            </a:r>
            <a:endParaRPr lang="en-US" sz="1600" dirty="0">
              <a:solidFill>
                <a:schemeClr val="accent6">
                  <a:lumMod val="50000"/>
                </a:schemeClr>
              </a:solidFill>
            </a:endParaRPr>
          </a:p>
        </p:txBody>
      </p:sp>
      <p:cxnSp>
        <p:nvCxnSpPr>
          <p:cNvPr id="57" name="Elbow Connector 56"/>
          <p:cNvCxnSpPr>
            <a:stCxn id="51" idx="3"/>
            <a:endCxn id="48" idx="1"/>
          </p:cNvCxnSpPr>
          <p:nvPr/>
        </p:nvCxnSpPr>
        <p:spPr>
          <a:xfrm>
            <a:off x="3733800" y="1828800"/>
            <a:ext cx="1066800"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229600" y="25146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GPS</a:t>
            </a:r>
            <a:endParaRPr lang="en-US" sz="1200" dirty="0">
              <a:solidFill>
                <a:schemeClr val="accent6">
                  <a:lumMod val="50000"/>
                </a:schemeClr>
              </a:solidFill>
            </a:endParaRPr>
          </a:p>
        </p:txBody>
      </p:sp>
      <p:sp>
        <p:nvSpPr>
          <p:cNvPr id="59" name="TextBox 58"/>
          <p:cNvSpPr txBox="1"/>
          <p:nvPr/>
        </p:nvSpPr>
        <p:spPr>
          <a:xfrm>
            <a:off x="3810000" y="304800"/>
            <a:ext cx="7356373" cy="538609"/>
          </a:xfrm>
          <a:prstGeom prst="rect">
            <a:avLst/>
          </a:prstGeom>
          <a:noFill/>
        </p:spPr>
        <p:txBody>
          <a:bodyPr wrap="none" rtlCol="0">
            <a:spAutoFit/>
          </a:bodyPr>
          <a:lstStyle/>
          <a:p>
            <a:r>
              <a:rPr lang="en-US" b="1" dirty="0" smtClean="0"/>
              <a:t>BlueROV Electrical Interconnect Block Diagram</a:t>
            </a:r>
            <a:endParaRPr lang="en-US" b="1" dirty="0"/>
          </a:p>
        </p:txBody>
      </p:sp>
      <p:sp>
        <p:nvSpPr>
          <p:cNvPr id="60" name="Rectangle 59"/>
          <p:cNvSpPr/>
          <p:nvPr/>
        </p:nvSpPr>
        <p:spPr>
          <a:xfrm>
            <a:off x="3657600" y="4876800"/>
            <a:ext cx="1600200" cy="152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Terminal Board</a:t>
            </a:r>
            <a:endParaRPr lang="en-US" sz="1600" dirty="0"/>
          </a:p>
        </p:txBody>
      </p:sp>
      <p:cxnSp>
        <p:nvCxnSpPr>
          <p:cNvPr id="62" name="Elbow Connector 61"/>
          <p:cNvCxnSpPr/>
          <p:nvPr/>
        </p:nvCxnSpPr>
        <p:spPr>
          <a:xfrm rot="5400000">
            <a:off x="4457700" y="4305300"/>
            <a:ext cx="381000" cy="7620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962400" y="5029200"/>
            <a:ext cx="1050288" cy="338554"/>
          </a:xfrm>
          <a:prstGeom prst="rect">
            <a:avLst/>
          </a:prstGeom>
          <a:noFill/>
        </p:spPr>
        <p:txBody>
          <a:bodyPr wrap="none" rtlCol="0">
            <a:spAutoFit/>
          </a:bodyPr>
          <a:lstStyle/>
          <a:p>
            <a:r>
              <a:rPr lang="en-US" sz="1600" dirty="0" smtClean="0">
                <a:solidFill>
                  <a:schemeClr val="bg1"/>
                </a:solidFill>
              </a:rPr>
              <a:t>+14.8V DC</a:t>
            </a:r>
            <a:endParaRPr lang="en-US" sz="1600" dirty="0">
              <a:solidFill>
                <a:schemeClr val="bg1"/>
              </a:solidFill>
            </a:endParaRPr>
          </a:p>
        </p:txBody>
      </p:sp>
      <p:sp>
        <p:nvSpPr>
          <p:cNvPr id="66" name="Rectangle 65"/>
          <p:cNvSpPr/>
          <p:nvPr/>
        </p:nvSpPr>
        <p:spPr>
          <a:xfrm>
            <a:off x="2209800" y="7086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Basic 30A ESC</a:t>
            </a:r>
            <a:endParaRPr lang="en-US" sz="1600" b="1" dirty="0"/>
          </a:p>
        </p:txBody>
      </p:sp>
      <p:sp>
        <p:nvSpPr>
          <p:cNvPr id="67" name="Rectangle 66"/>
          <p:cNvSpPr/>
          <p:nvPr/>
        </p:nvSpPr>
        <p:spPr>
          <a:xfrm>
            <a:off x="2209800" y="8534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T200 Thruster</a:t>
            </a:r>
            <a:endParaRPr lang="en-US" sz="1600" dirty="0"/>
          </a:p>
        </p:txBody>
      </p:sp>
      <p:cxnSp>
        <p:nvCxnSpPr>
          <p:cNvPr id="81" name="Elbow Connector 80"/>
          <p:cNvCxnSpPr>
            <a:stCxn id="66" idx="2"/>
          </p:cNvCxnSpPr>
          <p:nvPr/>
        </p:nvCxnSpPr>
        <p:spPr>
          <a:xfrm rot="5400000">
            <a:off x="2247900" y="8115300"/>
            <a:ext cx="533400" cy="304800"/>
          </a:xfrm>
          <a:prstGeom prst="bentConnector3">
            <a:avLst>
              <a:gd name="adj1" fmla="val 50000"/>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66" idx="2"/>
          </p:cNvCxnSpPr>
          <p:nvPr/>
        </p:nvCxnSpPr>
        <p:spPr>
          <a:xfrm rot="16200000" flipH="1">
            <a:off x="2552700" y="8115300"/>
            <a:ext cx="533400" cy="3048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66" idx="2"/>
            <a:endCxn id="67" idx="0"/>
          </p:cNvCxnSpPr>
          <p:nvPr/>
        </p:nvCxnSpPr>
        <p:spPr>
          <a:xfrm rot="5400000">
            <a:off x="2400300" y="8267700"/>
            <a:ext cx="533400" cy="127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962400" y="7239000"/>
            <a:ext cx="2436437" cy="538609"/>
          </a:xfrm>
          <a:prstGeom prst="rect">
            <a:avLst/>
          </a:prstGeom>
          <a:noFill/>
        </p:spPr>
        <p:txBody>
          <a:bodyPr wrap="none" rtlCol="0">
            <a:spAutoFit/>
          </a:bodyPr>
          <a:lstStyle/>
          <a:p>
            <a:pPr algn="ctr"/>
            <a:r>
              <a:rPr lang="en-US" dirty="0" smtClean="0"/>
              <a:t>ESCs  ……6x…..</a:t>
            </a:r>
            <a:endParaRPr lang="en-US" dirty="0"/>
          </a:p>
        </p:txBody>
      </p:sp>
      <p:sp>
        <p:nvSpPr>
          <p:cNvPr id="91" name="Rectangle 90"/>
          <p:cNvSpPr/>
          <p:nvPr/>
        </p:nvSpPr>
        <p:spPr>
          <a:xfrm>
            <a:off x="7010400" y="7086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Basic 30A ESC</a:t>
            </a:r>
            <a:endParaRPr lang="en-US" sz="1600" b="1" dirty="0"/>
          </a:p>
        </p:txBody>
      </p:sp>
      <p:sp>
        <p:nvSpPr>
          <p:cNvPr id="92" name="Rectangle 91"/>
          <p:cNvSpPr/>
          <p:nvPr/>
        </p:nvSpPr>
        <p:spPr>
          <a:xfrm>
            <a:off x="7010400" y="8534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T200 Thruster</a:t>
            </a:r>
            <a:endParaRPr lang="en-US" sz="1600" dirty="0"/>
          </a:p>
        </p:txBody>
      </p:sp>
      <p:cxnSp>
        <p:nvCxnSpPr>
          <p:cNvPr id="93" name="Elbow Connector 92"/>
          <p:cNvCxnSpPr>
            <a:stCxn id="91" idx="2"/>
          </p:cNvCxnSpPr>
          <p:nvPr/>
        </p:nvCxnSpPr>
        <p:spPr>
          <a:xfrm rot="5400000">
            <a:off x="7048500" y="8115300"/>
            <a:ext cx="533400" cy="304800"/>
          </a:xfrm>
          <a:prstGeom prst="bentConnector3">
            <a:avLst>
              <a:gd name="adj1" fmla="val 50000"/>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91" idx="2"/>
          </p:cNvCxnSpPr>
          <p:nvPr/>
        </p:nvCxnSpPr>
        <p:spPr>
          <a:xfrm rot="16200000" flipH="1">
            <a:off x="7353300" y="8115300"/>
            <a:ext cx="533400" cy="3048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91" idx="2"/>
            <a:endCxn id="92" idx="0"/>
          </p:cNvCxnSpPr>
          <p:nvPr/>
        </p:nvCxnSpPr>
        <p:spPr>
          <a:xfrm rot="5400000">
            <a:off x="7200900" y="8267700"/>
            <a:ext cx="533400" cy="127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47244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1910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6576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3246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7912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2578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Elbow Connector 136"/>
          <p:cNvCxnSpPr>
            <a:endCxn id="124" idx="2"/>
          </p:cNvCxnSpPr>
          <p:nvPr/>
        </p:nvCxnSpPr>
        <p:spPr>
          <a:xfrm rot="5400000" flipH="1" flipV="1">
            <a:off x="2838450" y="6000750"/>
            <a:ext cx="685800" cy="1485900"/>
          </a:xfrm>
          <a:prstGeom prst="bentConnector3">
            <a:avLst>
              <a:gd name="adj1" fmla="val 79167"/>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hape 138"/>
          <p:cNvCxnSpPr>
            <a:stCxn id="122" idx="2"/>
          </p:cNvCxnSpPr>
          <p:nvPr/>
        </p:nvCxnSpPr>
        <p:spPr>
          <a:xfrm rot="16200000" flipH="1">
            <a:off x="5772150" y="5619750"/>
            <a:ext cx="685800" cy="2247900"/>
          </a:xfrm>
          <a:prstGeom prst="bentConnector3">
            <a:avLst>
              <a:gd name="adj1" fmla="val 22222"/>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Elbow Connector 145"/>
          <p:cNvCxnSpPr>
            <a:stCxn id="128" idx="2"/>
          </p:cNvCxnSpPr>
          <p:nvPr/>
        </p:nvCxnSpPr>
        <p:spPr>
          <a:xfrm rot="5400000">
            <a:off x="3867150" y="5429250"/>
            <a:ext cx="685800" cy="26289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126" idx="2"/>
          </p:cNvCxnSpPr>
          <p:nvPr/>
        </p:nvCxnSpPr>
        <p:spPr>
          <a:xfrm rot="16200000" flipH="1">
            <a:off x="6800850" y="6191250"/>
            <a:ext cx="685800" cy="11049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581400" y="8686800"/>
            <a:ext cx="3200400" cy="538609"/>
          </a:xfrm>
          <a:prstGeom prst="rect">
            <a:avLst/>
          </a:prstGeom>
          <a:noFill/>
        </p:spPr>
        <p:txBody>
          <a:bodyPr wrap="square" rtlCol="0">
            <a:spAutoFit/>
          </a:bodyPr>
          <a:lstStyle/>
          <a:p>
            <a:r>
              <a:rPr lang="en-US" dirty="0" smtClean="0"/>
              <a:t>Thrusters ……6x…..</a:t>
            </a:r>
            <a:endParaRPr lang="en-US" dirty="0"/>
          </a:p>
        </p:txBody>
      </p:sp>
      <p:sp>
        <p:nvSpPr>
          <p:cNvPr id="152" name="TextBox 151"/>
          <p:cNvSpPr txBox="1"/>
          <p:nvPr/>
        </p:nvSpPr>
        <p:spPr>
          <a:xfrm>
            <a:off x="1066800" y="3657600"/>
            <a:ext cx="2514600" cy="984885"/>
          </a:xfrm>
          <a:prstGeom prst="rect">
            <a:avLst/>
          </a:prstGeom>
          <a:noFill/>
        </p:spPr>
        <p:txBody>
          <a:bodyPr wrap="square" rtlCol="0">
            <a:spAutoFit/>
          </a:bodyPr>
          <a:lstStyle/>
          <a:p>
            <a:r>
              <a:rPr lang="en-US" b="1" dirty="0" smtClean="0"/>
              <a:t>Pressure Enclosure</a:t>
            </a:r>
            <a:endParaRPr lang="en-US" b="1" dirty="0"/>
          </a:p>
        </p:txBody>
      </p:sp>
      <p:sp>
        <p:nvSpPr>
          <p:cNvPr id="157" name="Rectangle 156"/>
          <p:cNvSpPr/>
          <p:nvPr/>
        </p:nvSpPr>
        <p:spPr>
          <a:xfrm>
            <a:off x="13563602" y="3337112"/>
            <a:ext cx="1828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Topside (Laptop)</a:t>
            </a:r>
            <a:endParaRPr lang="en-US" sz="1600" dirty="0"/>
          </a:p>
        </p:txBody>
      </p:sp>
      <p:sp>
        <p:nvSpPr>
          <p:cNvPr id="158" name="Rectangle 157"/>
          <p:cNvSpPr/>
          <p:nvPr/>
        </p:nvSpPr>
        <p:spPr>
          <a:xfrm>
            <a:off x="2590800" y="8077200"/>
            <a:ext cx="152400" cy="152400"/>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7391400" y="8077200"/>
            <a:ext cx="152400" cy="152400"/>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7086600" y="5341203"/>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JST-XH</a:t>
            </a:r>
            <a:endParaRPr lang="en-US" sz="1200" dirty="0">
              <a:solidFill>
                <a:schemeClr val="accent6">
                  <a:lumMod val="50000"/>
                </a:schemeClr>
              </a:solidFill>
            </a:endParaRPr>
          </a:p>
        </p:txBody>
      </p:sp>
      <p:sp>
        <p:nvSpPr>
          <p:cNvPr id="169" name="Rectangle 168"/>
          <p:cNvSpPr/>
          <p:nvPr/>
        </p:nvSpPr>
        <p:spPr>
          <a:xfrm>
            <a:off x="8763000" y="32004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JST-XH</a:t>
            </a:r>
            <a:endParaRPr lang="en-US" sz="1200" dirty="0">
              <a:solidFill>
                <a:schemeClr val="accent6">
                  <a:lumMod val="50000"/>
                </a:schemeClr>
              </a:solidFill>
            </a:endParaRPr>
          </a:p>
        </p:txBody>
      </p:sp>
      <p:sp>
        <p:nvSpPr>
          <p:cNvPr id="170" name="Rectangle 169"/>
          <p:cNvSpPr/>
          <p:nvPr/>
        </p:nvSpPr>
        <p:spPr>
          <a:xfrm>
            <a:off x="8305800" y="5341203"/>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JST-XH</a:t>
            </a:r>
            <a:endParaRPr lang="en-US" sz="1200" dirty="0">
              <a:solidFill>
                <a:schemeClr val="accent6">
                  <a:lumMod val="50000"/>
                </a:schemeClr>
              </a:solidFill>
            </a:endParaRPr>
          </a:p>
        </p:txBody>
      </p:sp>
      <p:cxnSp>
        <p:nvCxnSpPr>
          <p:cNvPr id="179" name="Elbow Connector 178"/>
          <p:cNvCxnSpPr>
            <a:stCxn id="168" idx="2"/>
            <a:endCxn id="66" idx="0"/>
          </p:cNvCxnSpPr>
          <p:nvPr/>
        </p:nvCxnSpPr>
        <p:spPr>
          <a:xfrm rot="5400000">
            <a:off x="4385102" y="4156501"/>
            <a:ext cx="1211997" cy="4648200"/>
          </a:xfrm>
          <a:prstGeom prst="bentConnector3">
            <a:avLst>
              <a:gd name="adj1" fmla="val 50000"/>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Elbow Connector 180"/>
          <p:cNvCxnSpPr>
            <a:stCxn id="170" idx="2"/>
            <a:endCxn id="91" idx="0"/>
          </p:cNvCxnSpPr>
          <p:nvPr/>
        </p:nvCxnSpPr>
        <p:spPr>
          <a:xfrm rot="5400000">
            <a:off x="7395002" y="5947201"/>
            <a:ext cx="1211997" cy="1066800"/>
          </a:xfrm>
          <a:prstGeom prst="bentConnector3">
            <a:avLst>
              <a:gd name="adj1" fmla="val 50000"/>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7580120" y="5493603"/>
            <a:ext cx="726482" cy="646331"/>
          </a:xfrm>
          <a:prstGeom prst="rect">
            <a:avLst/>
          </a:prstGeom>
          <a:noFill/>
        </p:spPr>
        <p:txBody>
          <a:bodyPr wrap="none" rtlCol="0">
            <a:spAutoFit/>
          </a:bodyPr>
          <a:lstStyle/>
          <a:p>
            <a:pPr algn="ctr"/>
            <a:r>
              <a:rPr lang="en-US" sz="1200" dirty="0" smtClean="0"/>
              <a:t>Main</a:t>
            </a:r>
          </a:p>
          <a:p>
            <a:pPr algn="ctr"/>
            <a:r>
              <a:rPr lang="en-US" sz="1200" dirty="0" smtClean="0"/>
              <a:t>Outputs </a:t>
            </a:r>
          </a:p>
          <a:p>
            <a:pPr algn="ctr"/>
            <a:r>
              <a:rPr lang="en-US" sz="1200" dirty="0" smtClean="0"/>
              <a:t>……6x….</a:t>
            </a:r>
            <a:endParaRPr lang="en-US" sz="1200" dirty="0"/>
          </a:p>
        </p:txBody>
      </p:sp>
      <p:sp>
        <p:nvSpPr>
          <p:cNvPr id="186" name="TextBox 185"/>
          <p:cNvSpPr txBox="1"/>
          <p:nvPr/>
        </p:nvSpPr>
        <p:spPr>
          <a:xfrm>
            <a:off x="7315200" y="4800600"/>
            <a:ext cx="1219200" cy="461665"/>
          </a:xfrm>
          <a:prstGeom prst="rect">
            <a:avLst/>
          </a:prstGeom>
          <a:noFill/>
        </p:spPr>
        <p:txBody>
          <a:bodyPr wrap="square" rtlCol="0">
            <a:spAutoFit/>
          </a:bodyPr>
          <a:lstStyle/>
          <a:p>
            <a:pPr algn="ctr"/>
            <a:r>
              <a:rPr lang="en-US" sz="1200" dirty="0" smtClean="0">
                <a:solidFill>
                  <a:schemeClr val="bg1"/>
                </a:solidFill>
              </a:rPr>
              <a:t>Main ESC PWM</a:t>
            </a:r>
          </a:p>
          <a:p>
            <a:pPr algn="ctr"/>
            <a:r>
              <a:rPr lang="en-US" sz="1200" dirty="0" smtClean="0">
                <a:solidFill>
                  <a:schemeClr val="bg1"/>
                </a:solidFill>
              </a:rPr>
              <a:t>Thruster Ctrl</a:t>
            </a:r>
            <a:endParaRPr lang="en-US" sz="1200" dirty="0">
              <a:solidFill>
                <a:schemeClr val="bg1"/>
              </a:solidFill>
            </a:endParaRPr>
          </a:p>
        </p:txBody>
      </p:sp>
      <p:sp>
        <p:nvSpPr>
          <p:cNvPr id="188" name="Rectangle 187"/>
          <p:cNvSpPr/>
          <p:nvPr/>
        </p:nvSpPr>
        <p:spPr>
          <a:xfrm>
            <a:off x="6629400" y="3429000"/>
            <a:ext cx="457200"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accent6">
                    <a:lumMod val="50000"/>
                  </a:schemeClr>
                </a:solidFill>
              </a:rPr>
              <a:t>BatPwr</a:t>
            </a:r>
            <a:r>
              <a:rPr lang="en-US" sz="1200" dirty="0" smtClean="0">
                <a:solidFill>
                  <a:schemeClr val="accent6">
                    <a:lumMod val="50000"/>
                  </a:schemeClr>
                </a:solidFill>
              </a:rPr>
              <a:t> In</a:t>
            </a:r>
            <a:endParaRPr lang="en-US" sz="1200" dirty="0">
              <a:solidFill>
                <a:schemeClr val="accent6">
                  <a:lumMod val="50000"/>
                </a:schemeClr>
              </a:solidFill>
            </a:endParaRPr>
          </a:p>
        </p:txBody>
      </p:sp>
      <p:sp>
        <p:nvSpPr>
          <p:cNvPr id="190" name="TextBox 189"/>
          <p:cNvSpPr txBox="1"/>
          <p:nvPr/>
        </p:nvSpPr>
        <p:spPr>
          <a:xfrm>
            <a:off x="5943600" y="2514600"/>
            <a:ext cx="609600" cy="461665"/>
          </a:xfrm>
          <a:prstGeom prst="rect">
            <a:avLst/>
          </a:prstGeom>
          <a:noFill/>
        </p:spPr>
        <p:txBody>
          <a:bodyPr wrap="square" rtlCol="0">
            <a:spAutoFit/>
          </a:bodyPr>
          <a:lstStyle/>
          <a:p>
            <a:pPr algn="ctr"/>
            <a:r>
              <a:rPr lang="en-US" sz="1200" dirty="0" smtClean="0"/>
              <a:t>Power </a:t>
            </a:r>
          </a:p>
          <a:p>
            <a:pPr algn="ctr"/>
            <a:r>
              <a:rPr lang="en-US" sz="1200" dirty="0" smtClean="0"/>
              <a:t>5V DC</a:t>
            </a:r>
            <a:endParaRPr lang="en-US" sz="1200" dirty="0"/>
          </a:p>
        </p:txBody>
      </p:sp>
      <p:sp>
        <p:nvSpPr>
          <p:cNvPr id="192" name="Rectangle 191"/>
          <p:cNvSpPr/>
          <p:nvPr/>
        </p:nvSpPr>
        <p:spPr>
          <a:xfrm>
            <a:off x="8763000" y="39624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Buzzer</a:t>
            </a:r>
            <a:endParaRPr lang="en-US" sz="1200" dirty="0">
              <a:solidFill>
                <a:schemeClr val="accent6">
                  <a:lumMod val="50000"/>
                </a:schemeClr>
              </a:solidFill>
            </a:endParaRPr>
          </a:p>
        </p:txBody>
      </p:sp>
      <p:sp>
        <p:nvSpPr>
          <p:cNvPr id="194" name="Rectangle 193"/>
          <p:cNvSpPr/>
          <p:nvPr/>
        </p:nvSpPr>
        <p:spPr>
          <a:xfrm>
            <a:off x="8991600" y="5867400"/>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Buzzer</a:t>
            </a:r>
          </a:p>
          <a:p>
            <a:pPr algn="ctr"/>
            <a:r>
              <a:rPr lang="it-IT" sz="1600" b="1" dirty="0" smtClean="0"/>
              <a:t>(Optional)</a:t>
            </a:r>
            <a:endParaRPr lang="it-IT" sz="1600" b="1" dirty="0"/>
          </a:p>
        </p:txBody>
      </p:sp>
      <p:cxnSp>
        <p:nvCxnSpPr>
          <p:cNvPr id="196" name="Shape 195"/>
          <p:cNvCxnSpPr>
            <a:stCxn id="192" idx="3"/>
            <a:endCxn id="194" idx="0"/>
          </p:cNvCxnSpPr>
          <p:nvPr/>
        </p:nvCxnSpPr>
        <p:spPr>
          <a:xfrm>
            <a:off x="9220200" y="4229100"/>
            <a:ext cx="304800" cy="1638300"/>
          </a:xfrm>
          <a:prstGeom prst="bentConnector2">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1828800" y="2667000"/>
            <a:ext cx="814647" cy="338554"/>
          </a:xfrm>
          <a:prstGeom prst="rect">
            <a:avLst/>
          </a:prstGeom>
          <a:noFill/>
        </p:spPr>
        <p:txBody>
          <a:bodyPr wrap="none" rtlCol="0">
            <a:spAutoFit/>
          </a:bodyPr>
          <a:lstStyle/>
          <a:p>
            <a:r>
              <a:rPr lang="en-US" sz="1600" dirty="0" smtClean="0">
                <a:solidFill>
                  <a:srgbClr val="FF0000"/>
                </a:solidFill>
              </a:rPr>
              <a:t>+14.8V </a:t>
            </a:r>
            <a:endParaRPr lang="en-US" sz="1600" dirty="0">
              <a:solidFill>
                <a:srgbClr val="FF0000"/>
              </a:solidFill>
            </a:endParaRPr>
          </a:p>
        </p:txBody>
      </p:sp>
      <p:sp>
        <p:nvSpPr>
          <p:cNvPr id="210" name="TextBox 209"/>
          <p:cNvSpPr txBox="1"/>
          <p:nvPr/>
        </p:nvSpPr>
        <p:spPr>
          <a:xfrm>
            <a:off x="5795288" y="5029200"/>
            <a:ext cx="529312" cy="338554"/>
          </a:xfrm>
          <a:prstGeom prst="rect">
            <a:avLst/>
          </a:prstGeom>
          <a:noFill/>
        </p:spPr>
        <p:txBody>
          <a:bodyPr wrap="none" rtlCol="0">
            <a:spAutoFit/>
          </a:bodyPr>
          <a:lstStyle/>
          <a:p>
            <a:r>
              <a:rPr lang="en-US" sz="1600" dirty="0" smtClean="0">
                <a:solidFill>
                  <a:schemeClr val="bg1"/>
                </a:solidFill>
              </a:rPr>
              <a:t>Gnd</a:t>
            </a:r>
            <a:endParaRPr lang="en-US" sz="1600" dirty="0">
              <a:solidFill>
                <a:schemeClr val="bg1"/>
              </a:solidFill>
            </a:endParaRPr>
          </a:p>
        </p:txBody>
      </p:sp>
      <p:sp>
        <p:nvSpPr>
          <p:cNvPr id="101" name="TextBox 100"/>
          <p:cNvSpPr txBox="1"/>
          <p:nvPr/>
        </p:nvSpPr>
        <p:spPr>
          <a:xfrm>
            <a:off x="12954000" y="8805654"/>
            <a:ext cx="2362200" cy="584775"/>
          </a:xfrm>
          <a:prstGeom prst="rect">
            <a:avLst/>
          </a:prstGeom>
          <a:noFill/>
        </p:spPr>
        <p:txBody>
          <a:bodyPr wrap="square" rtlCol="0">
            <a:spAutoFit/>
          </a:bodyPr>
          <a:lstStyle/>
          <a:p>
            <a:pPr algn="r"/>
            <a:r>
              <a:rPr lang="en-US" sz="3200" b="1" i="1" dirty="0" smtClean="0">
                <a:solidFill>
                  <a:srgbClr val="FF0000"/>
                </a:solidFill>
              </a:rPr>
              <a:t> 20160624</a:t>
            </a:r>
            <a:endParaRPr lang="en-US" sz="3200" b="1" i="1" dirty="0">
              <a:solidFill>
                <a:srgbClr val="FF0000"/>
              </a:solidFill>
            </a:endParaRPr>
          </a:p>
        </p:txBody>
      </p:sp>
      <p:cxnSp>
        <p:nvCxnSpPr>
          <p:cNvPr id="84" name="Straight Connector 83"/>
          <p:cNvCxnSpPr>
            <a:stCxn id="54" idx="3"/>
            <a:endCxn id="53" idx="1"/>
          </p:cNvCxnSpPr>
          <p:nvPr/>
        </p:nvCxnSpPr>
        <p:spPr>
          <a:xfrm>
            <a:off x="3733800" y="29718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rot="5400000">
            <a:off x="4991100" y="3848100"/>
            <a:ext cx="4572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XT60</a:t>
            </a:r>
            <a:endParaRPr lang="en-US" sz="1600" dirty="0">
              <a:solidFill>
                <a:schemeClr val="accent6">
                  <a:lumMod val="50000"/>
                </a:schemeClr>
              </a:solidFill>
            </a:endParaRPr>
          </a:p>
        </p:txBody>
      </p:sp>
      <p:sp>
        <p:nvSpPr>
          <p:cNvPr id="97" name="Rectangle 96"/>
          <p:cNvSpPr/>
          <p:nvPr/>
        </p:nvSpPr>
        <p:spPr>
          <a:xfrm rot="5400000">
            <a:off x="4991100" y="3238500"/>
            <a:ext cx="4572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XT60</a:t>
            </a:r>
            <a:endParaRPr lang="en-US" sz="1600" dirty="0">
              <a:solidFill>
                <a:schemeClr val="accent6">
                  <a:lumMod val="50000"/>
                </a:schemeClr>
              </a:solidFill>
            </a:endParaRPr>
          </a:p>
        </p:txBody>
      </p:sp>
      <p:sp>
        <p:nvSpPr>
          <p:cNvPr id="98" name="TextBox 97"/>
          <p:cNvSpPr txBox="1"/>
          <p:nvPr/>
        </p:nvSpPr>
        <p:spPr>
          <a:xfrm>
            <a:off x="3601847" y="3810000"/>
            <a:ext cx="768159" cy="338554"/>
          </a:xfrm>
          <a:prstGeom prst="rect">
            <a:avLst/>
          </a:prstGeom>
          <a:noFill/>
        </p:spPr>
        <p:txBody>
          <a:bodyPr wrap="none" rtlCol="0">
            <a:spAutoFit/>
          </a:bodyPr>
          <a:lstStyle/>
          <a:p>
            <a:r>
              <a:rPr lang="en-US" sz="1600" dirty="0" smtClean="0">
                <a:solidFill>
                  <a:srgbClr val="FF0000"/>
                </a:solidFill>
              </a:rPr>
              <a:t>+14.8V</a:t>
            </a:r>
            <a:endParaRPr lang="en-US" sz="1600" dirty="0">
              <a:solidFill>
                <a:srgbClr val="FF0000"/>
              </a:solidFill>
            </a:endParaRPr>
          </a:p>
        </p:txBody>
      </p:sp>
      <p:cxnSp>
        <p:nvCxnSpPr>
          <p:cNvPr id="99" name="Straight Connector 98"/>
          <p:cNvCxnSpPr>
            <a:stCxn id="97" idx="3"/>
            <a:endCxn id="89" idx="1"/>
          </p:cNvCxnSpPr>
          <p:nvPr/>
        </p:nvCxnSpPr>
        <p:spPr>
          <a:xfrm>
            <a:off x="5219700" y="3886200"/>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7239000" y="25146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I2C</a:t>
            </a:r>
            <a:endParaRPr lang="en-US" sz="1200" dirty="0">
              <a:solidFill>
                <a:schemeClr val="accent6">
                  <a:lumMod val="50000"/>
                </a:schemeClr>
              </a:solidFill>
            </a:endParaRPr>
          </a:p>
        </p:txBody>
      </p:sp>
      <p:sp>
        <p:nvSpPr>
          <p:cNvPr id="112" name="Rectangle 111"/>
          <p:cNvSpPr/>
          <p:nvPr/>
        </p:nvSpPr>
        <p:spPr>
          <a:xfrm>
            <a:off x="7924800" y="1524000"/>
            <a:ext cx="838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I2C Expander</a:t>
            </a:r>
            <a:endParaRPr lang="en-US" sz="1200" dirty="0">
              <a:solidFill>
                <a:schemeClr val="accent6">
                  <a:lumMod val="50000"/>
                </a:schemeClr>
              </a:solidFill>
            </a:endParaRPr>
          </a:p>
        </p:txBody>
      </p:sp>
      <p:sp>
        <p:nvSpPr>
          <p:cNvPr id="115" name="Rectangle 114"/>
          <p:cNvSpPr/>
          <p:nvPr/>
        </p:nvSpPr>
        <p:spPr>
          <a:xfrm>
            <a:off x="13792200" y="11430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BlueRoboticsPressure</a:t>
            </a:r>
            <a:r>
              <a:rPr lang="en-US" sz="1600" b="1" dirty="0" smtClean="0"/>
              <a:t> / Temp. Sensor</a:t>
            </a:r>
            <a:endParaRPr lang="en-US" sz="1600" b="1" dirty="0"/>
          </a:p>
        </p:txBody>
      </p:sp>
      <p:cxnSp>
        <p:nvCxnSpPr>
          <p:cNvPr id="117" name="Elbow Connector 116"/>
          <p:cNvCxnSpPr>
            <a:stCxn id="115" idx="1"/>
            <a:endCxn id="112" idx="0"/>
          </p:cNvCxnSpPr>
          <p:nvPr/>
        </p:nvCxnSpPr>
        <p:spPr>
          <a:xfrm rot="10800000">
            <a:off x="8343900" y="1524000"/>
            <a:ext cx="5448300" cy="114300"/>
          </a:xfrm>
          <a:prstGeom prst="bentConnector4">
            <a:avLst>
              <a:gd name="adj1" fmla="val 46154"/>
              <a:gd name="adj2" fmla="val 300000"/>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112" idx="2"/>
            <a:endCxn id="104" idx="0"/>
          </p:cNvCxnSpPr>
          <p:nvPr/>
        </p:nvCxnSpPr>
        <p:spPr>
          <a:xfrm rot="5400000">
            <a:off x="7677150" y="1847850"/>
            <a:ext cx="457200" cy="876300"/>
          </a:xfrm>
          <a:prstGeom prst="bentConnector3">
            <a:avLst>
              <a:gd name="adj1" fmla="val 50000"/>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13030200" y="1588234"/>
            <a:ext cx="152400" cy="121919"/>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13011150" y="3804876"/>
            <a:ext cx="152400" cy="121919"/>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763000" y="47244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TELEM 2</a:t>
            </a:r>
            <a:endParaRPr lang="en-US" sz="1200" dirty="0">
              <a:solidFill>
                <a:schemeClr val="accent6">
                  <a:lumMod val="50000"/>
                </a:schemeClr>
              </a:solidFill>
            </a:endParaRPr>
          </a:p>
        </p:txBody>
      </p:sp>
      <p:cxnSp>
        <p:nvCxnSpPr>
          <p:cNvPr id="102" name="Elbow Connector 101"/>
          <p:cNvCxnSpPr>
            <a:stCxn id="90" idx="3"/>
            <a:endCxn id="107" idx="0"/>
          </p:cNvCxnSpPr>
          <p:nvPr/>
        </p:nvCxnSpPr>
        <p:spPr>
          <a:xfrm flipV="1">
            <a:off x="9448800" y="4112976"/>
            <a:ext cx="381000" cy="87812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rot="16200000">
            <a:off x="9641124" y="3846276"/>
            <a:ext cx="910752"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GPIO15, 14, GND</a:t>
            </a:r>
            <a:endParaRPr lang="en-US" sz="1200" dirty="0">
              <a:solidFill>
                <a:schemeClr val="accent6">
                  <a:lumMod val="50000"/>
                </a:schemeClr>
              </a:solidFill>
            </a:endParaRPr>
          </a:p>
        </p:txBody>
      </p:sp>
      <p:sp>
        <p:nvSpPr>
          <p:cNvPr id="8" name="Rectangle 7"/>
          <p:cNvSpPr/>
          <p:nvPr/>
        </p:nvSpPr>
        <p:spPr>
          <a:xfrm>
            <a:off x="10363200" y="3048000"/>
            <a:ext cx="1143000" cy="178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Raspberry Pi 3</a:t>
            </a:r>
          </a:p>
        </p:txBody>
      </p:sp>
      <p:cxnSp>
        <p:nvCxnSpPr>
          <p:cNvPr id="37" name="Elbow Connector 36"/>
          <p:cNvCxnSpPr/>
          <p:nvPr/>
        </p:nvCxnSpPr>
        <p:spPr>
          <a:xfrm rot="16200000" flipH="1">
            <a:off x="7022048" y="3766602"/>
            <a:ext cx="609600" cy="5738296"/>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a:off x="6057900" y="6415205"/>
            <a:ext cx="4152900" cy="416243"/>
          </a:xfrm>
          <a:prstGeom prst="bentConnector3">
            <a:avLst>
              <a:gd name="adj1" fmla="val -11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11200476" y="5276325"/>
            <a:ext cx="17749" cy="1429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flipV="1">
            <a:off x="11308524" y="5276325"/>
            <a:ext cx="30472" cy="14420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10220876" y="6679202"/>
            <a:ext cx="1580048" cy="528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UBEC</a:t>
            </a:r>
          </a:p>
        </p:txBody>
      </p:sp>
      <p:sp>
        <p:nvSpPr>
          <p:cNvPr id="143" name="TextBox 142"/>
          <p:cNvSpPr txBox="1"/>
          <p:nvPr/>
        </p:nvSpPr>
        <p:spPr>
          <a:xfrm>
            <a:off x="9450114" y="7120234"/>
            <a:ext cx="786306" cy="461665"/>
          </a:xfrm>
          <a:prstGeom prst="rect">
            <a:avLst/>
          </a:prstGeom>
          <a:noFill/>
        </p:spPr>
        <p:txBody>
          <a:bodyPr wrap="square" rtlCol="0">
            <a:spAutoFit/>
          </a:bodyPr>
          <a:lstStyle/>
          <a:p>
            <a:pPr algn="ctr"/>
            <a:r>
              <a:rPr lang="en-US" sz="1200" dirty="0" smtClean="0"/>
              <a:t>Input 14.8V</a:t>
            </a:r>
            <a:endParaRPr lang="en-US" sz="1200" dirty="0"/>
          </a:p>
        </p:txBody>
      </p:sp>
      <p:sp>
        <p:nvSpPr>
          <p:cNvPr id="145" name="TextBox 144"/>
          <p:cNvSpPr txBox="1"/>
          <p:nvPr/>
        </p:nvSpPr>
        <p:spPr>
          <a:xfrm>
            <a:off x="11421111" y="6400799"/>
            <a:ext cx="1002357" cy="276999"/>
          </a:xfrm>
          <a:prstGeom prst="rect">
            <a:avLst/>
          </a:prstGeom>
          <a:noFill/>
        </p:spPr>
        <p:txBody>
          <a:bodyPr wrap="square" rtlCol="0">
            <a:spAutoFit/>
          </a:bodyPr>
          <a:lstStyle/>
          <a:p>
            <a:pPr algn="ctr"/>
            <a:r>
              <a:rPr lang="en-US" sz="1200" dirty="0" smtClean="0"/>
              <a:t>Output 5V</a:t>
            </a:r>
            <a:endParaRPr lang="en-US" sz="1200" dirty="0"/>
          </a:p>
        </p:txBody>
      </p:sp>
      <p:pic>
        <p:nvPicPr>
          <p:cNvPr id="75" name="Picture 74"/>
          <p:cNvPicPr>
            <a:picLocks noChangeAspect="1"/>
          </p:cNvPicPr>
          <p:nvPr/>
        </p:nvPicPr>
        <p:blipFill>
          <a:blip r:embed="rId3"/>
          <a:stretch>
            <a:fillRect/>
          </a:stretch>
        </p:blipFill>
        <p:spPr>
          <a:xfrm>
            <a:off x="11922289" y="9390429"/>
            <a:ext cx="3548180" cy="432854"/>
          </a:xfrm>
          <a:prstGeom prst="rect">
            <a:avLst/>
          </a:prstGeom>
        </p:spPr>
      </p:pic>
      <p:sp>
        <p:nvSpPr>
          <p:cNvPr id="150" name="Rectangle 149"/>
          <p:cNvSpPr/>
          <p:nvPr/>
        </p:nvSpPr>
        <p:spPr>
          <a:xfrm>
            <a:off x="10690679" y="4831463"/>
            <a:ext cx="762000" cy="4374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lumMod val="50000"/>
                  </a:schemeClr>
                </a:solidFill>
              </a:rPr>
              <a:t>5V/GND </a:t>
            </a:r>
            <a:r>
              <a:rPr lang="en-US" sz="1200" dirty="0" smtClean="0">
                <a:solidFill>
                  <a:schemeClr val="accent6">
                    <a:lumMod val="50000"/>
                  </a:schemeClr>
                </a:solidFill>
              </a:rPr>
              <a:t>Pins</a:t>
            </a:r>
            <a:endParaRPr lang="en-US" sz="1200" dirty="0">
              <a:solidFill>
                <a:schemeClr val="accent6">
                  <a:lumMod val="50000"/>
                </a:schemeClr>
              </a:solidFill>
            </a:endParaRPr>
          </a:p>
        </p:txBody>
      </p:sp>
      <p:cxnSp>
        <p:nvCxnSpPr>
          <p:cNvPr id="116" name="Straight Connector 115"/>
          <p:cNvCxnSpPr>
            <a:stCxn id="157" idx="2"/>
          </p:cNvCxnSpPr>
          <p:nvPr/>
        </p:nvCxnSpPr>
        <p:spPr>
          <a:xfrm flipH="1">
            <a:off x="14478000" y="4175312"/>
            <a:ext cx="2" cy="6252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14020800" y="4419600"/>
            <a:ext cx="1066800" cy="691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Xbox Controller</a:t>
            </a:r>
            <a:endParaRPr lang="en-US" sz="1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 name="Straight Arrow Connector 183"/>
          <p:cNvCxnSpPr>
            <a:endCxn id="170" idx="0"/>
          </p:cNvCxnSpPr>
          <p:nvPr/>
        </p:nvCxnSpPr>
        <p:spPr>
          <a:xfrm>
            <a:off x="12615323" y="5953696"/>
            <a:ext cx="21541" cy="5523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Controls Interface</a:t>
            </a:r>
            <a:endParaRPr lang="en-US" dirty="0"/>
          </a:p>
        </p:txBody>
      </p:sp>
      <p:sp>
        <p:nvSpPr>
          <p:cNvPr id="83" name="Rectangle 82"/>
          <p:cNvSpPr/>
          <p:nvPr/>
        </p:nvSpPr>
        <p:spPr>
          <a:xfrm>
            <a:off x="1676400" y="2182318"/>
            <a:ext cx="12192000" cy="7010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4" name="Rectangle 163"/>
          <p:cNvSpPr/>
          <p:nvPr/>
        </p:nvSpPr>
        <p:spPr>
          <a:xfrm>
            <a:off x="10078539" y="5369628"/>
            <a:ext cx="1656261" cy="2849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QGroundControl</a:t>
            </a:r>
            <a:endParaRPr lang="en-US" sz="1600" dirty="0">
              <a:solidFill>
                <a:schemeClr val="accent6">
                  <a:lumMod val="50000"/>
                </a:schemeClr>
              </a:solidFill>
            </a:endParaRPr>
          </a:p>
        </p:txBody>
      </p:sp>
      <p:sp>
        <p:nvSpPr>
          <p:cNvPr id="165" name="Rectangle 164"/>
          <p:cNvSpPr/>
          <p:nvPr/>
        </p:nvSpPr>
        <p:spPr>
          <a:xfrm>
            <a:off x="9902373" y="6060755"/>
            <a:ext cx="618854" cy="5073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Video Feed</a:t>
            </a:r>
            <a:endParaRPr lang="en-US" sz="1400" dirty="0">
              <a:solidFill>
                <a:srgbClr val="002060"/>
              </a:solidFill>
            </a:endParaRPr>
          </a:p>
        </p:txBody>
      </p:sp>
      <p:sp>
        <p:nvSpPr>
          <p:cNvPr id="166" name="Rectangle 165"/>
          <p:cNvSpPr/>
          <p:nvPr/>
        </p:nvSpPr>
        <p:spPr>
          <a:xfrm>
            <a:off x="10078539" y="7045096"/>
            <a:ext cx="1470116" cy="62881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Parameters and Position updates</a:t>
            </a:r>
            <a:endParaRPr lang="en-US" sz="1400" dirty="0">
              <a:solidFill>
                <a:srgbClr val="002060"/>
              </a:solidFill>
            </a:endParaRPr>
          </a:p>
        </p:txBody>
      </p:sp>
      <p:sp>
        <p:nvSpPr>
          <p:cNvPr id="167" name="Rectangle 166"/>
          <p:cNvSpPr/>
          <p:nvPr/>
        </p:nvSpPr>
        <p:spPr>
          <a:xfrm>
            <a:off x="11007998" y="6226152"/>
            <a:ext cx="726802" cy="40419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Sensor Data</a:t>
            </a:r>
            <a:endParaRPr lang="en-US" sz="1400" dirty="0">
              <a:solidFill>
                <a:srgbClr val="002060"/>
              </a:solidFill>
            </a:endParaRPr>
          </a:p>
        </p:txBody>
      </p:sp>
      <p:sp>
        <p:nvSpPr>
          <p:cNvPr id="169" name="Rectangle 168"/>
          <p:cNvSpPr/>
          <p:nvPr/>
        </p:nvSpPr>
        <p:spPr>
          <a:xfrm>
            <a:off x="11924626" y="5388922"/>
            <a:ext cx="1095829" cy="5971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Xbox Controller</a:t>
            </a:r>
            <a:endParaRPr lang="en-US" sz="1600" dirty="0">
              <a:solidFill>
                <a:schemeClr val="accent6">
                  <a:lumMod val="50000"/>
                </a:schemeClr>
              </a:solidFill>
            </a:endParaRPr>
          </a:p>
        </p:txBody>
      </p:sp>
      <p:sp>
        <p:nvSpPr>
          <p:cNvPr id="170" name="Rectangle 169"/>
          <p:cNvSpPr/>
          <p:nvPr/>
        </p:nvSpPr>
        <p:spPr>
          <a:xfrm>
            <a:off x="12250784" y="6506059"/>
            <a:ext cx="772159" cy="44973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Manual Control</a:t>
            </a:r>
            <a:endParaRPr lang="en-US" sz="1400" dirty="0">
              <a:solidFill>
                <a:srgbClr val="002060"/>
              </a:solidFill>
            </a:endParaRPr>
          </a:p>
        </p:txBody>
      </p:sp>
      <p:sp>
        <p:nvSpPr>
          <p:cNvPr id="171" name="Rectangle 170"/>
          <p:cNvSpPr/>
          <p:nvPr/>
        </p:nvSpPr>
        <p:spPr>
          <a:xfrm>
            <a:off x="2720625" y="5948991"/>
            <a:ext cx="1032912" cy="40419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ArduSub</a:t>
            </a:r>
            <a:endParaRPr lang="en-US" sz="1600" dirty="0">
              <a:solidFill>
                <a:schemeClr val="accent6">
                  <a:lumMod val="50000"/>
                </a:schemeClr>
              </a:solidFill>
            </a:endParaRPr>
          </a:p>
        </p:txBody>
      </p:sp>
      <p:sp>
        <p:nvSpPr>
          <p:cNvPr id="172" name="Rectangle 171"/>
          <p:cNvSpPr/>
          <p:nvPr/>
        </p:nvSpPr>
        <p:spPr>
          <a:xfrm>
            <a:off x="4392104" y="5956406"/>
            <a:ext cx="732063" cy="2813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ESCs</a:t>
            </a:r>
            <a:endParaRPr lang="en-US" sz="1600" dirty="0">
              <a:solidFill>
                <a:schemeClr val="accent6">
                  <a:lumMod val="50000"/>
                </a:schemeClr>
              </a:solidFill>
            </a:endParaRPr>
          </a:p>
        </p:txBody>
      </p:sp>
      <p:sp>
        <p:nvSpPr>
          <p:cNvPr id="173" name="Rectangle 172"/>
          <p:cNvSpPr/>
          <p:nvPr/>
        </p:nvSpPr>
        <p:spPr>
          <a:xfrm>
            <a:off x="6846159" y="5949820"/>
            <a:ext cx="953947" cy="3724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Pi Cam</a:t>
            </a:r>
            <a:endParaRPr lang="en-US" sz="1600" dirty="0">
              <a:solidFill>
                <a:schemeClr val="accent6">
                  <a:lumMod val="50000"/>
                </a:schemeClr>
              </a:solidFill>
            </a:endParaRPr>
          </a:p>
        </p:txBody>
      </p:sp>
      <p:sp>
        <p:nvSpPr>
          <p:cNvPr id="153" name="Rectangle 152"/>
          <p:cNvSpPr/>
          <p:nvPr/>
        </p:nvSpPr>
        <p:spPr>
          <a:xfrm>
            <a:off x="6328607" y="4085530"/>
            <a:ext cx="2099857" cy="1900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Raspberry Pi 3</a:t>
            </a:r>
          </a:p>
        </p:txBody>
      </p:sp>
      <p:sp>
        <p:nvSpPr>
          <p:cNvPr id="162" name="Rectangle 161"/>
          <p:cNvSpPr/>
          <p:nvPr/>
        </p:nvSpPr>
        <p:spPr>
          <a:xfrm>
            <a:off x="9982200" y="4191000"/>
            <a:ext cx="3198717" cy="119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Laptop</a:t>
            </a:r>
          </a:p>
        </p:txBody>
      </p:sp>
      <p:sp>
        <p:nvSpPr>
          <p:cNvPr id="174" name="Right Arrow 173"/>
          <p:cNvSpPr/>
          <p:nvPr/>
        </p:nvSpPr>
        <p:spPr>
          <a:xfrm>
            <a:off x="5336006" y="4945090"/>
            <a:ext cx="971007" cy="447901"/>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Telem2</a:t>
            </a:r>
            <a:endParaRPr lang="en-US" sz="1000" dirty="0">
              <a:solidFill>
                <a:srgbClr val="002060"/>
              </a:solidFill>
            </a:endParaRPr>
          </a:p>
        </p:txBody>
      </p:sp>
      <p:cxnSp>
        <p:nvCxnSpPr>
          <p:cNvPr id="179" name="Straight Arrow Connector 178"/>
          <p:cNvCxnSpPr/>
          <p:nvPr/>
        </p:nvCxnSpPr>
        <p:spPr>
          <a:xfrm>
            <a:off x="10211800" y="5654590"/>
            <a:ext cx="0" cy="3994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11366824" y="5661269"/>
            <a:ext cx="4575" cy="5334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endCxn id="166" idx="0"/>
          </p:cNvCxnSpPr>
          <p:nvPr/>
        </p:nvCxnSpPr>
        <p:spPr>
          <a:xfrm>
            <a:off x="10809022" y="5661269"/>
            <a:ext cx="4575" cy="13838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a:off x="12615323" y="5973703"/>
            <a:ext cx="0" cy="5323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3462763" y="3810432"/>
            <a:ext cx="917892" cy="3206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Sensors</a:t>
            </a:r>
            <a:endParaRPr lang="en-US" sz="1600" dirty="0">
              <a:solidFill>
                <a:schemeClr val="accent6">
                  <a:lumMod val="50000"/>
                </a:schemeClr>
              </a:solidFill>
            </a:endParaRPr>
          </a:p>
        </p:txBody>
      </p:sp>
      <p:sp>
        <p:nvSpPr>
          <p:cNvPr id="84" name="Rectangle 83"/>
          <p:cNvSpPr/>
          <p:nvPr/>
        </p:nvSpPr>
        <p:spPr>
          <a:xfrm>
            <a:off x="2431824" y="4138914"/>
            <a:ext cx="2865844" cy="1834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3DR Pixhawk</a:t>
            </a:r>
          </a:p>
          <a:p>
            <a:pPr algn="ctr"/>
            <a:r>
              <a:rPr lang="en-US" sz="2400" b="1" dirty="0" smtClean="0"/>
              <a:t>Autopilot</a:t>
            </a:r>
          </a:p>
          <a:p>
            <a:pPr algn="ctr"/>
            <a:endParaRPr lang="en-US" sz="2400" b="1" dirty="0"/>
          </a:p>
        </p:txBody>
      </p:sp>
      <p:sp>
        <p:nvSpPr>
          <p:cNvPr id="191" name="TextBox 190"/>
          <p:cNvSpPr txBox="1"/>
          <p:nvPr/>
        </p:nvSpPr>
        <p:spPr>
          <a:xfrm>
            <a:off x="3001276" y="7428430"/>
            <a:ext cx="5074242" cy="984885"/>
          </a:xfrm>
          <a:prstGeom prst="rect">
            <a:avLst/>
          </a:prstGeom>
          <a:solidFill>
            <a:schemeClr val="bg1"/>
          </a:solidFill>
          <a:ln>
            <a:solidFill>
              <a:schemeClr val="tx2"/>
            </a:solidFill>
          </a:ln>
        </p:spPr>
        <p:txBody>
          <a:bodyPr wrap="square" rtlCol="0">
            <a:spAutoFit/>
          </a:bodyPr>
          <a:lstStyle/>
          <a:p>
            <a:r>
              <a:rPr lang="en-US" dirty="0" smtClean="0"/>
              <a:t>This is the controls interface for the final ROV setup. </a:t>
            </a:r>
            <a:endParaRPr lang="en-US" dirty="0"/>
          </a:p>
        </p:txBody>
      </p:sp>
      <p:sp>
        <p:nvSpPr>
          <p:cNvPr id="192" name="Freeform 191"/>
          <p:cNvSpPr/>
          <p:nvPr/>
        </p:nvSpPr>
        <p:spPr>
          <a:xfrm>
            <a:off x="8798870" y="3198218"/>
            <a:ext cx="423163" cy="5312229"/>
          </a:xfrm>
          <a:custGeom>
            <a:avLst/>
            <a:gdLst>
              <a:gd name="connsiteX0" fmla="*/ 377414 w 423163"/>
              <a:gd name="connsiteY0" fmla="*/ 0 h 5312229"/>
              <a:gd name="connsiteX1" fmla="*/ 43 w 423163"/>
              <a:gd name="connsiteY1" fmla="*/ 493486 h 5312229"/>
              <a:gd name="connsiteX2" fmla="*/ 391929 w 423163"/>
              <a:gd name="connsiteY2" fmla="*/ 1059543 h 5312229"/>
              <a:gd name="connsiteX3" fmla="*/ 43 w 423163"/>
              <a:gd name="connsiteY3" fmla="*/ 1669143 h 5312229"/>
              <a:gd name="connsiteX4" fmla="*/ 420957 w 423163"/>
              <a:gd name="connsiteY4" fmla="*/ 2264229 h 5312229"/>
              <a:gd name="connsiteX5" fmla="*/ 174214 w 423163"/>
              <a:gd name="connsiteY5" fmla="*/ 2917372 h 5312229"/>
              <a:gd name="connsiteX6" fmla="*/ 391929 w 423163"/>
              <a:gd name="connsiteY6" fmla="*/ 3425372 h 5312229"/>
              <a:gd name="connsiteX7" fmla="*/ 101643 w 423163"/>
              <a:gd name="connsiteY7" fmla="*/ 4049486 h 5312229"/>
              <a:gd name="connsiteX8" fmla="*/ 420957 w 423163"/>
              <a:gd name="connsiteY8" fmla="*/ 4630057 h 5312229"/>
              <a:gd name="connsiteX9" fmla="*/ 217757 w 423163"/>
              <a:gd name="connsiteY9" fmla="*/ 5312229 h 531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163" h="5312229">
                <a:moveTo>
                  <a:pt x="377414" y="0"/>
                </a:moveTo>
                <a:cubicBezTo>
                  <a:pt x="187519" y="158448"/>
                  <a:pt x="-2376" y="316896"/>
                  <a:pt x="43" y="493486"/>
                </a:cubicBezTo>
                <a:cubicBezTo>
                  <a:pt x="2462" y="670076"/>
                  <a:pt x="391929" y="863600"/>
                  <a:pt x="391929" y="1059543"/>
                </a:cubicBezTo>
                <a:cubicBezTo>
                  <a:pt x="391929" y="1255486"/>
                  <a:pt x="-4795" y="1468362"/>
                  <a:pt x="43" y="1669143"/>
                </a:cubicBezTo>
                <a:cubicBezTo>
                  <a:pt x="4881" y="1869924"/>
                  <a:pt x="391929" y="2056191"/>
                  <a:pt x="420957" y="2264229"/>
                </a:cubicBezTo>
                <a:cubicBezTo>
                  <a:pt x="449986" y="2472267"/>
                  <a:pt x="179052" y="2723848"/>
                  <a:pt x="174214" y="2917372"/>
                </a:cubicBezTo>
                <a:cubicBezTo>
                  <a:pt x="169376" y="3110896"/>
                  <a:pt x="404024" y="3236686"/>
                  <a:pt x="391929" y="3425372"/>
                </a:cubicBezTo>
                <a:cubicBezTo>
                  <a:pt x="379834" y="3614058"/>
                  <a:pt x="96805" y="3848705"/>
                  <a:pt x="101643" y="4049486"/>
                </a:cubicBezTo>
                <a:cubicBezTo>
                  <a:pt x="106481" y="4250267"/>
                  <a:pt x="401605" y="4419600"/>
                  <a:pt x="420957" y="4630057"/>
                </a:cubicBezTo>
                <a:cubicBezTo>
                  <a:pt x="440309" y="4840514"/>
                  <a:pt x="329033" y="5076371"/>
                  <a:pt x="217757" y="5312229"/>
                </a:cubicBezTo>
              </a:path>
            </a:pathLst>
          </a:custGeom>
          <a:noFill/>
          <a:ln w="19050"/>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ight Arrow 174"/>
          <p:cNvSpPr/>
          <p:nvPr/>
        </p:nvSpPr>
        <p:spPr>
          <a:xfrm>
            <a:off x="8471651" y="4329370"/>
            <a:ext cx="1470350" cy="1212285"/>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Ethernet</a:t>
            </a:r>
          </a:p>
          <a:p>
            <a:pPr algn="ctr"/>
            <a:r>
              <a:rPr lang="en-US" sz="2000" dirty="0" smtClean="0">
                <a:solidFill>
                  <a:srgbClr val="002060"/>
                </a:solidFill>
              </a:rPr>
              <a:t>Tether</a:t>
            </a:r>
            <a:endParaRPr lang="en-US" sz="2000" dirty="0">
              <a:solidFill>
                <a:srgbClr val="002060"/>
              </a:solidFill>
            </a:endParaRPr>
          </a:p>
        </p:txBody>
      </p:sp>
      <p:sp>
        <p:nvSpPr>
          <p:cNvPr id="193" name="TextBox 192"/>
          <p:cNvSpPr txBox="1"/>
          <p:nvPr/>
        </p:nvSpPr>
        <p:spPr>
          <a:xfrm>
            <a:off x="4763114" y="2951560"/>
            <a:ext cx="1661404" cy="538609"/>
          </a:xfrm>
          <a:prstGeom prst="rect">
            <a:avLst/>
          </a:prstGeom>
          <a:solidFill>
            <a:schemeClr val="bg1"/>
          </a:solidFill>
          <a:ln>
            <a:solidFill>
              <a:schemeClr val="tx2"/>
            </a:solidFill>
          </a:ln>
        </p:spPr>
        <p:txBody>
          <a:bodyPr wrap="square" rtlCol="0">
            <a:spAutoFit/>
          </a:bodyPr>
          <a:lstStyle/>
          <a:p>
            <a:r>
              <a:rPr lang="en-US" dirty="0" smtClean="0"/>
              <a:t>On-Board </a:t>
            </a:r>
            <a:endParaRPr lang="en-US" dirty="0"/>
          </a:p>
        </p:txBody>
      </p:sp>
      <p:sp>
        <p:nvSpPr>
          <p:cNvPr id="194" name="TextBox 193"/>
          <p:cNvSpPr txBox="1"/>
          <p:nvPr/>
        </p:nvSpPr>
        <p:spPr>
          <a:xfrm>
            <a:off x="11000741" y="2951559"/>
            <a:ext cx="1321647" cy="538609"/>
          </a:xfrm>
          <a:prstGeom prst="rect">
            <a:avLst/>
          </a:prstGeom>
          <a:solidFill>
            <a:schemeClr val="bg1"/>
          </a:solidFill>
          <a:ln>
            <a:solidFill>
              <a:schemeClr val="tx2"/>
            </a:solidFill>
          </a:ln>
        </p:spPr>
        <p:txBody>
          <a:bodyPr wrap="square" rtlCol="0">
            <a:spAutoFit/>
          </a:bodyPr>
          <a:lstStyle/>
          <a:p>
            <a:r>
              <a:rPr lang="en-US" dirty="0" smtClean="0"/>
              <a:t>Topside</a:t>
            </a:r>
            <a:endParaRPr lang="en-US" dirty="0"/>
          </a:p>
        </p:txBody>
      </p:sp>
    </p:spTree>
    <p:extLst>
      <p:ext uri="{BB962C8B-B14F-4D97-AF65-F5344CB8AC3E}">
        <p14:creationId xmlns:p14="http://schemas.microsoft.com/office/powerpoint/2010/main" val="1708292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 name="Straight Arrow Connector 183"/>
          <p:cNvCxnSpPr>
            <a:endCxn id="170" idx="0"/>
          </p:cNvCxnSpPr>
          <p:nvPr/>
        </p:nvCxnSpPr>
        <p:spPr>
          <a:xfrm>
            <a:off x="12850415" y="6595379"/>
            <a:ext cx="21541" cy="5523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Controls Interface- Testing</a:t>
            </a:r>
            <a:endParaRPr lang="en-US" dirty="0"/>
          </a:p>
        </p:txBody>
      </p:sp>
      <p:sp>
        <p:nvSpPr>
          <p:cNvPr id="83" name="Rectangle 82"/>
          <p:cNvSpPr/>
          <p:nvPr/>
        </p:nvSpPr>
        <p:spPr>
          <a:xfrm>
            <a:off x="1676400" y="2210973"/>
            <a:ext cx="12192000" cy="7010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4" name="Rectangle 163"/>
          <p:cNvSpPr/>
          <p:nvPr/>
        </p:nvSpPr>
        <p:spPr>
          <a:xfrm>
            <a:off x="10313631" y="6011311"/>
            <a:ext cx="1656261" cy="2849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QGroundControl</a:t>
            </a:r>
            <a:endParaRPr lang="en-US" sz="1600" dirty="0">
              <a:solidFill>
                <a:schemeClr val="accent6">
                  <a:lumMod val="50000"/>
                </a:schemeClr>
              </a:solidFill>
            </a:endParaRPr>
          </a:p>
        </p:txBody>
      </p:sp>
      <p:sp>
        <p:nvSpPr>
          <p:cNvPr id="165" name="Rectangle 164"/>
          <p:cNvSpPr/>
          <p:nvPr/>
        </p:nvSpPr>
        <p:spPr>
          <a:xfrm>
            <a:off x="12234357" y="3469896"/>
            <a:ext cx="982086" cy="41630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Video Feed</a:t>
            </a:r>
            <a:endParaRPr lang="en-US" sz="1400" dirty="0">
              <a:solidFill>
                <a:srgbClr val="002060"/>
              </a:solidFill>
            </a:endParaRPr>
          </a:p>
        </p:txBody>
      </p:sp>
      <p:sp>
        <p:nvSpPr>
          <p:cNvPr id="166" name="Rectangle 165"/>
          <p:cNvSpPr/>
          <p:nvPr/>
        </p:nvSpPr>
        <p:spPr>
          <a:xfrm>
            <a:off x="10313631" y="7686779"/>
            <a:ext cx="1470116" cy="62881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Parameters and Position updates</a:t>
            </a:r>
            <a:endParaRPr lang="en-US" sz="1400" dirty="0">
              <a:solidFill>
                <a:srgbClr val="002060"/>
              </a:solidFill>
            </a:endParaRPr>
          </a:p>
        </p:txBody>
      </p:sp>
      <p:sp>
        <p:nvSpPr>
          <p:cNvPr id="167" name="Rectangle 166"/>
          <p:cNvSpPr/>
          <p:nvPr/>
        </p:nvSpPr>
        <p:spPr>
          <a:xfrm>
            <a:off x="11243090" y="6867835"/>
            <a:ext cx="726802" cy="40419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Sensor Data</a:t>
            </a:r>
            <a:endParaRPr lang="en-US" sz="1400" dirty="0">
              <a:solidFill>
                <a:srgbClr val="002060"/>
              </a:solidFill>
            </a:endParaRPr>
          </a:p>
        </p:txBody>
      </p:sp>
      <p:sp>
        <p:nvSpPr>
          <p:cNvPr id="169" name="Rectangle 168"/>
          <p:cNvSpPr/>
          <p:nvPr/>
        </p:nvSpPr>
        <p:spPr>
          <a:xfrm>
            <a:off x="12159718" y="6030605"/>
            <a:ext cx="1095829" cy="5971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Xbox Controller</a:t>
            </a:r>
            <a:endParaRPr lang="en-US" sz="1600" dirty="0">
              <a:solidFill>
                <a:schemeClr val="accent6">
                  <a:lumMod val="50000"/>
                </a:schemeClr>
              </a:solidFill>
            </a:endParaRPr>
          </a:p>
        </p:txBody>
      </p:sp>
      <p:sp>
        <p:nvSpPr>
          <p:cNvPr id="170" name="Rectangle 169"/>
          <p:cNvSpPr/>
          <p:nvPr/>
        </p:nvSpPr>
        <p:spPr>
          <a:xfrm>
            <a:off x="12485876" y="7147742"/>
            <a:ext cx="772159" cy="44973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Manual Control</a:t>
            </a:r>
            <a:endParaRPr lang="en-US" sz="1400" dirty="0">
              <a:solidFill>
                <a:srgbClr val="002060"/>
              </a:solidFill>
            </a:endParaRPr>
          </a:p>
        </p:txBody>
      </p:sp>
      <p:sp>
        <p:nvSpPr>
          <p:cNvPr id="171" name="Rectangle 170"/>
          <p:cNvSpPr/>
          <p:nvPr/>
        </p:nvSpPr>
        <p:spPr>
          <a:xfrm>
            <a:off x="2874707" y="4987661"/>
            <a:ext cx="1032912" cy="40419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ArduSub</a:t>
            </a:r>
            <a:endParaRPr lang="en-US" sz="1600" dirty="0">
              <a:solidFill>
                <a:schemeClr val="accent6">
                  <a:lumMod val="50000"/>
                </a:schemeClr>
              </a:solidFill>
            </a:endParaRPr>
          </a:p>
        </p:txBody>
      </p:sp>
      <p:sp>
        <p:nvSpPr>
          <p:cNvPr id="172" name="Rectangle 171"/>
          <p:cNvSpPr/>
          <p:nvPr/>
        </p:nvSpPr>
        <p:spPr>
          <a:xfrm>
            <a:off x="4546186" y="4995076"/>
            <a:ext cx="732063" cy="2813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ESCs</a:t>
            </a:r>
            <a:endParaRPr lang="en-US" sz="1600" dirty="0">
              <a:solidFill>
                <a:schemeClr val="accent6">
                  <a:lumMod val="50000"/>
                </a:schemeClr>
              </a:solidFill>
            </a:endParaRPr>
          </a:p>
        </p:txBody>
      </p:sp>
      <p:sp>
        <p:nvSpPr>
          <p:cNvPr id="173" name="Rectangle 172"/>
          <p:cNvSpPr/>
          <p:nvPr/>
        </p:nvSpPr>
        <p:spPr>
          <a:xfrm>
            <a:off x="7000241" y="4988490"/>
            <a:ext cx="953947" cy="3724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Pi Cam</a:t>
            </a:r>
            <a:endParaRPr lang="en-US" sz="1600" dirty="0">
              <a:solidFill>
                <a:schemeClr val="accent6">
                  <a:lumMod val="50000"/>
                </a:schemeClr>
              </a:solidFill>
            </a:endParaRPr>
          </a:p>
        </p:txBody>
      </p:sp>
      <p:sp>
        <p:nvSpPr>
          <p:cNvPr id="153" name="Rectangle 152"/>
          <p:cNvSpPr/>
          <p:nvPr/>
        </p:nvSpPr>
        <p:spPr>
          <a:xfrm>
            <a:off x="6553200" y="3124200"/>
            <a:ext cx="2171700" cy="1888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Raspberry Pi 3</a:t>
            </a:r>
          </a:p>
        </p:txBody>
      </p:sp>
      <p:sp>
        <p:nvSpPr>
          <p:cNvPr id="174" name="Right Arrow 173"/>
          <p:cNvSpPr/>
          <p:nvPr/>
        </p:nvSpPr>
        <p:spPr>
          <a:xfrm>
            <a:off x="5563507" y="3994054"/>
            <a:ext cx="971007" cy="447901"/>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Telem2</a:t>
            </a:r>
            <a:endParaRPr lang="en-US" sz="1000" dirty="0">
              <a:solidFill>
                <a:srgbClr val="002060"/>
              </a:solidFill>
            </a:endParaRPr>
          </a:p>
        </p:txBody>
      </p:sp>
      <p:cxnSp>
        <p:nvCxnSpPr>
          <p:cNvPr id="179" name="Straight Arrow Connector 178"/>
          <p:cNvCxnSpPr/>
          <p:nvPr/>
        </p:nvCxnSpPr>
        <p:spPr>
          <a:xfrm flipV="1">
            <a:off x="12725400" y="3886200"/>
            <a:ext cx="0" cy="4967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11601916" y="6302952"/>
            <a:ext cx="4575" cy="5334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endCxn id="166" idx="0"/>
          </p:cNvCxnSpPr>
          <p:nvPr/>
        </p:nvCxnSpPr>
        <p:spPr>
          <a:xfrm>
            <a:off x="11044114" y="6302952"/>
            <a:ext cx="4575" cy="13838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a:off x="12850415" y="6615386"/>
            <a:ext cx="0" cy="5323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3616845" y="2849102"/>
            <a:ext cx="917892" cy="3206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Sensors</a:t>
            </a:r>
            <a:endParaRPr lang="en-US" sz="1600" dirty="0">
              <a:solidFill>
                <a:schemeClr val="accent6">
                  <a:lumMod val="50000"/>
                </a:schemeClr>
              </a:solidFill>
            </a:endParaRPr>
          </a:p>
        </p:txBody>
      </p:sp>
      <p:sp>
        <p:nvSpPr>
          <p:cNvPr id="84" name="Rectangle 83"/>
          <p:cNvSpPr/>
          <p:nvPr/>
        </p:nvSpPr>
        <p:spPr>
          <a:xfrm>
            <a:off x="2644235" y="3159855"/>
            <a:ext cx="2865844" cy="1834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3DR Pixhawk</a:t>
            </a:r>
          </a:p>
          <a:p>
            <a:pPr algn="ctr"/>
            <a:r>
              <a:rPr lang="en-US" sz="2400" b="1" dirty="0" smtClean="0"/>
              <a:t>Autopilot</a:t>
            </a:r>
          </a:p>
          <a:p>
            <a:pPr algn="ctr"/>
            <a:endParaRPr lang="en-US" sz="2400" b="1" dirty="0"/>
          </a:p>
        </p:txBody>
      </p:sp>
      <p:sp>
        <p:nvSpPr>
          <p:cNvPr id="191" name="TextBox 190"/>
          <p:cNvSpPr txBox="1"/>
          <p:nvPr/>
        </p:nvSpPr>
        <p:spPr>
          <a:xfrm>
            <a:off x="2128403" y="6031577"/>
            <a:ext cx="6383502" cy="2862322"/>
          </a:xfrm>
          <a:prstGeom prst="rect">
            <a:avLst/>
          </a:prstGeom>
          <a:solidFill>
            <a:schemeClr val="bg1"/>
          </a:solidFill>
          <a:ln>
            <a:solidFill>
              <a:schemeClr val="tx2"/>
            </a:solidFill>
          </a:ln>
        </p:spPr>
        <p:txBody>
          <a:bodyPr wrap="square" rtlCol="0">
            <a:spAutoFit/>
          </a:bodyPr>
          <a:lstStyle/>
          <a:p>
            <a:r>
              <a:rPr lang="en-US" sz="2000" dirty="0" smtClean="0"/>
              <a:t>   This is the setup used while testing different components and software packages. Different arrangements could be more compact, but this is what was available and fastest to set up without Ethernet at the time. </a:t>
            </a:r>
          </a:p>
          <a:p>
            <a:r>
              <a:rPr lang="en-US" sz="2000" dirty="0" smtClean="0"/>
              <a:t>   Both Mac and PC were used for testing, but unless otherwise noted the interface remained the same between both platforms. An Ubuntu virtual machine on VMware was used for the PC. PuTTY saves time on the PC for SSH without booting the virtual machine. </a:t>
            </a:r>
          </a:p>
        </p:txBody>
      </p:sp>
      <p:sp>
        <p:nvSpPr>
          <p:cNvPr id="25" name="Rectangle 24"/>
          <p:cNvSpPr/>
          <p:nvPr/>
        </p:nvSpPr>
        <p:spPr>
          <a:xfrm>
            <a:off x="11783747" y="4382951"/>
            <a:ext cx="1542739" cy="4903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50000"/>
                  </a:schemeClr>
                </a:solidFill>
              </a:rPr>
              <a:t>Ubuntu VM (PC)</a:t>
            </a:r>
            <a:endParaRPr lang="en-US" sz="1600" dirty="0">
              <a:solidFill>
                <a:schemeClr val="accent6">
                  <a:lumMod val="50000"/>
                </a:schemeClr>
              </a:solidFill>
            </a:endParaRPr>
          </a:p>
        </p:txBody>
      </p:sp>
      <p:sp>
        <p:nvSpPr>
          <p:cNvPr id="162" name="Rectangle 161"/>
          <p:cNvSpPr/>
          <p:nvPr/>
        </p:nvSpPr>
        <p:spPr>
          <a:xfrm>
            <a:off x="10217292" y="4832683"/>
            <a:ext cx="3198717" cy="119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Laptop (PC or Mac)</a:t>
            </a:r>
          </a:p>
        </p:txBody>
      </p:sp>
      <p:cxnSp>
        <p:nvCxnSpPr>
          <p:cNvPr id="18" name="Elbow Connector 17"/>
          <p:cNvCxnSpPr>
            <a:stCxn id="25" idx="1"/>
          </p:cNvCxnSpPr>
          <p:nvPr/>
        </p:nvCxnSpPr>
        <p:spPr>
          <a:xfrm rot="10800000">
            <a:off x="8724901" y="3493249"/>
            <a:ext cx="3058847" cy="1134885"/>
          </a:xfrm>
          <a:prstGeom prst="bentConnector3">
            <a:avLst>
              <a:gd name="adj1" fmla="val 4478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62" idx="1"/>
          </p:cNvCxnSpPr>
          <p:nvPr/>
        </p:nvCxnSpPr>
        <p:spPr>
          <a:xfrm rot="10800000">
            <a:off x="8724900" y="3994054"/>
            <a:ext cx="1492392" cy="1437862"/>
          </a:xfrm>
          <a:prstGeom prst="bentConnector3">
            <a:avLst>
              <a:gd name="adj1" fmla="val 1207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9602145" y="6813285"/>
            <a:ext cx="1163380" cy="48865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Video Feed (Mac)</a:t>
            </a:r>
            <a:endParaRPr lang="en-US" sz="1400" dirty="0">
              <a:solidFill>
                <a:srgbClr val="002060"/>
              </a:solidFill>
            </a:endParaRPr>
          </a:p>
        </p:txBody>
      </p:sp>
      <p:cxnSp>
        <p:nvCxnSpPr>
          <p:cNvPr id="51" name="Straight Arrow Connector 50"/>
          <p:cNvCxnSpPr/>
          <p:nvPr/>
        </p:nvCxnSpPr>
        <p:spPr>
          <a:xfrm>
            <a:off x="10498155" y="6273094"/>
            <a:ext cx="4575" cy="5334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159085" y="2842588"/>
            <a:ext cx="624021" cy="584775"/>
          </a:xfrm>
          <a:prstGeom prst="rect">
            <a:avLst/>
          </a:prstGeom>
          <a:solidFill>
            <a:schemeClr val="bg1"/>
          </a:solidFill>
          <a:ln>
            <a:solidFill>
              <a:schemeClr val="tx1"/>
            </a:solidFill>
          </a:ln>
        </p:spPr>
        <p:txBody>
          <a:bodyPr wrap="square" rtlCol="0">
            <a:spAutoFit/>
          </a:bodyPr>
          <a:lstStyle/>
          <a:p>
            <a:pPr algn="ctr"/>
            <a:r>
              <a:rPr lang="en-US" sz="1600" dirty="0" smtClean="0"/>
              <a:t>SSH (VM)</a:t>
            </a:r>
            <a:endParaRPr lang="en-US" sz="1600" dirty="0"/>
          </a:p>
        </p:txBody>
      </p:sp>
      <p:sp>
        <p:nvSpPr>
          <p:cNvPr id="53" name="TextBox 52"/>
          <p:cNvSpPr txBox="1"/>
          <p:nvPr/>
        </p:nvSpPr>
        <p:spPr>
          <a:xfrm>
            <a:off x="8839201" y="4060693"/>
            <a:ext cx="1066799" cy="584775"/>
          </a:xfrm>
          <a:prstGeom prst="rect">
            <a:avLst/>
          </a:prstGeom>
          <a:solidFill>
            <a:schemeClr val="bg1"/>
          </a:solidFill>
          <a:ln>
            <a:solidFill>
              <a:schemeClr val="tx1"/>
            </a:solidFill>
          </a:ln>
        </p:spPr>
        <p:txBody>
          <a:bodyPr wrap="square" rtlCol="0">
            <a:spAutoFit/>
          </a:bodyPr>
          <a:lstStyle/>
          <a:p>
            <a:pPr algn="ctr"/>
            <a:r>
              <a:rPr lang="en-US" sz="1600" dirty="0" smtClean="0"/>
              <a:t>SSH (Mac or PC)</a:t>
            </a:r>
            <a:endParaRPr lang="en-US" sz="1600" dirty="0"/>
          </a:p>
        </p:txBody>
      </p:sp>
    </p:spTree>
    <p:extLst>
      <p:ext uri="{BB962C8B-B14F-4D97-AF65-F5344CB8AC3E}">
        <p14:creationId xmlns:p14="http://schemas.microsoft.com/office/powerpoint/2010/main" val="2781989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Summary</a:t>
            </a:r>
            <a:br>
              <a:rPr lang="en-US" dirty="0" smtClean="0"/>
            </a:br>
            <a:r>
              <a:rPr lang="en-US" sz="3200" dirty="0" smtClean="0"/>
              <a:t>List of all sites consulted for software downloads, some of the links may be redundant.</a:t>
            </a:r>
            <a:endParaRPr lang="en-US" dirty="0"/>
          </a:p>
        </p:txBody>
      </p:sp>
      <p:sp>
        <p:nvSpPr>
          <p:cNvPr id="3" name="Content Placeholder 2"/>
          <p:cNvSpPr>
            <a:spLocks noGrp="1"/>
          </p:cNvSpPr>
          <p:nvPr>
            <p:ph idx="1"/>
          </p:nvPr>
        </p:nvSpPr>
        <p:spPr>
          <a:xfrm>
            <a:off x="777240" y="2209800"/>
            <a:ext cx="13990320" cy="7238999"/>
          </a:xfrm>
        </p:spPr>
        <p:txBody>
          <a:bodyPr>
            <a:normAutofit/>
          </a:bodyPr>
          <a:lstStyle/>
          <a:p>
            <a:r>
              <a:rPr lang="en-US" sz="2400" u="sng" dirty="0" smtClean="0">
                <a:hlinkClick r:id="rId2"/>
              </a:rPr>
              <a:t>https</a:t>
            </a:r>
            <a:r>
              <a:rPr lang="en-US" sz="2400" u="sng" dirty="0">
                <a:hlinkClick r:id="rId2"/>
              </a:rPr>
              <a:t>://www.bluerobotics.com/forums/topic/radio-calibration/</a:t>
            </a:r>
            <a:r>
              <a:rPr lang="en-US" sz="2400" dirty="0"/>
              <a:t> </a:t>
            </a:r>
            <a:endParaRPr lang="en-US" sz="2400" dirty="0" smtClean="0"/>
          </a:p>
          <a:p>
            <a:r>
              <a:rPr lang="en-US" sz="2400" u="sng" dirty="0">
                <a:hlinkClick r:id="rId3"/>
              </a:rPr>
              <a:t>http://ardusub.com/initial-setup/#</a:t>
            </a:r>
            <a:r>
              <a:rPr lang="en-US" sz="2400" u="sng" dirty="0" smtClean="0">
                <a:hlinkClick r:id="rId3"/>
              </a:rPr>
              <a:t>install-qgroundcontrol</a:t>
            </a:r>
            <a:endParaRPr lang="en-US" sz="2400" u="sng" dirty="0"/>
          </a:p>
          <a:p>
            <a:r>
              <a:rPr lang="en-US" sz="2400" u="sng" dirty="0">
                <a:hlinkClick r:id="rId4"/>
              </a:rPr>
              <a:t>https://</a:t>
            </a:r>
            <a:r>
              <a:rPr lang="en-US" sz="2400" u="sng" dirty="0" smtClean="0">
                <a:hlinkClick r:id="rId4"/>
              </a:rPr>
              <a:t>github.com/mavlink/qgroundcontrol/releases/tag/v2.9.7b</a:t>
            </a:r>
            <a:endParaRPr lang="en-US" sz="2400" dirty="0"/>
          </a:p>
          <a:p>
            <a:r>
              <a:rPr lang="en-US" sz="2400" dirty="0">
                <a:hlinkClick r:id="rId5"/>
              </a:rPr>
              <a:t>http://firmware.ardusub.com/Sub/latest</a:t>
            </a:r>
            <a:r>
              <a:rPr lang="en-US" sz="2400" dirty="0" smtClean="0">
                <a:hlinkClick r:id="rId5"/>
              </a:rPr>
              <a:t>/</a:t>
            </a:r>
            <a:endParaRPr lang="en-US" sz="2400" dirty="0"/>
          </a:p>
          <a:p>
            <a:r>
              <a:rPr lang="en-US" sz="2400" u="sng" dirty="0">
                <a:hlinkClick r:id="rId6"/>
              </a:rPr>
              <a:t>https://www.bluerobotics.com/forums/topic/bluerov-ros-package-updates</a:t>
            </a:r>
            <a:r>
              <a:rPr lang="en-US" sz="2400" u="sng" dirty="0" smtClean="0">
                <a:hlinkClick r:id="rId6"/>
              </a:rPr>
              <a:t>/</a:t>
            </a:r>
            <a:endParaRPr lang="en-US" sz="2400" u="sng" dirty="0" smtClean="0"/>
          </a:p>
          <a:p>
            <a:r>
              <a:rPr lang="en-US" sz="2400" u="sng" dirty="0">
                <a:hlinkClick r:id="rId7"/>
              </a:rPr>
              <a:t>https://www.bluerobotics.com/forums/topic/problem-with-running-bluerov</a:t>
            </a:r>
            <a:r>
              <a:rPr lang="en-US" sz="2400" u="sng" dirty="0" smtClean="0">
                <a:hlinkClick r:id="rId7"/>
              </a:rPr>
              <a:t>/</a:t>
            </a:r>
            <a:endParaRPr lang="en-US" sz="2400" u="sng" dirty="0" smtClean="0"/>
          </a:p>
          <a:p>
            <a:r>
              <a:rPr lang="en-US" sz="2400" u="sng" dirty="0">
                <a:hlinkClick r:id="rId8"/>
              </a:rPr>
              <a:t>http://www.ros.org/install</a:t>
            </a:r>
            <a:r>
              <a:rPr lang="en-US" sz="2400" u="sng" dirty="0" smtClean="0">
                <a:hlinkClick r:id="rId8"/>
              </a:rPr>
              <a:t>/</a:t>
            </a:r>
            <a:endParaRPr lang="en-US" sz="2400" u="sng" dirty="0" smtClean="0"/>
          </a:p>
          <a:p>
            <a:endParaRPr lang="en-US" sz="2400" u="sng" dirty="0"/>
          </a:p>
          <a:p>
            <a:pPr marL="0" indent="0">
              <a:buNone/>
            </a:pPr>
            <a:r>
              <a:rPr lang="en-US" sz="2400" u="sng" dirty="0" smtClean="0"/>
              <a:t>Common error fixes</a:t>
            </a:r>
          </a:p>
          <a:p>
            <a:pPr>
              <a:buFont typeface="Courier New" panose="02070309020205020404" pitchFamily="49" charset="0"/>
              <a:buChar char="o"/>
            </a:pPr>
            <a:r>
              <a:rPr lang="en-US" sz="2400" dirty="0" smtClean="0"/>
              <a:t>RC3_MAX </a:t>
            </a:r>
            <a:r>
              <a:rPr lang="en-US" sz="2400" dirty="0"/>
              <a:t>and RC3_MIN change to 2200 and 800 </a:t>
            </a:r>
            <a:r>
              <a:rPr lang="en-US" sz="2400" dirty="0" smtClean="0"/>
              <a:t>– fixes joystick/radio calibrating </a:t>
            </a:r>
          </a:p>
          <a:p>
            <a:pPr>
              <a:buFont typeface="Courier New" panose="02070309020205020404" pitchFamily="49" charset="0"/>
              <a:buChar char="o"/>
            </a:pPr>
            <a:r>
              <a:rPr lang="en-US" sz="2400" dirty="0" smtClean="0"/>
              <a:t>Change baud rate and a few other parameters listed here </a:t>
            </a:r>
            <a:r>
              <a:rPr lang="en-US" sz="2400" u="sng" dirty="0">
                <a:hlinkClick r:id="rId9"/>
              </a:rPr>
              <a:t>http://ardusub.com/initial-setup/#configuring-parameters</a:t>
            </a:r>
            <a:r>
              <a:rPr lang="en-US" sz="2400" dirty="0"/>
              <a:t> </a:t>
            </a:r>
          </a:p>
          <a:p>
            <a:pPr>
              <a:buFont typeface="Courier New" panose="02070309020205020404" pitchFamily="49" charset="0"/>
              <a:buChar char="o"/>
            </a:pPr>
            <a:r>
              <a:rPr lang="en-US" sz="2400" dirty="0" err="1"/>
              <a:t>ssh</a:t>
            </a:r>
            <a:r>
              <a:rPr lang="en-US" sz="2400" dirty="0"/>
              <a:t> into </a:t>
            </a:r>
            <a:r>
              <a:rPr lang="en-US" sz="2400" dirty="0" err="1"/>
              <a:t>bluerov</a:t>
            </a:r>
            <a:r>
              <a:rPr lang="en-US" sz="2400" dirty="0"/>
              <a:t> </a:t>
            </a:r>
            <a:r>
              <a:rPr lang="en-US" sz="2400" dirty="0" err="1" smtClean="0"/>
              <a:t>raspi</a:t>
            </a:r>
            <a:r>
              <a:rPr lang="en-US" sz="2400" dirty="0" smtClean="0"/>
              <a:t> when </a:t>
            </a:r>
            <a:r>
              <a:rPr lang="en-US" sz="2400" dirty="0" err="1" smtClean="0"/>
              <a:t>simplerov</a:t>
            </a:r>
            <a:r>
              <a:rPr lang="en-US" sz="2400" dirty="0" smtClean="0"/>
              <a:t> frame is installed on Pixhawk, and UDP com port on </a:t>
            </a:r>
            <a:r>
              <a:rPr lang="en-US" sz="2400" dirty="0" err="1" smtClean="0"/>
              <a:t>qgroundcontrol</a:t>
            </a:r>
            <a:r>
              <a:rPr lang="en-US" sz="2400" dirty="0" smtClean="0"/>
              <a:t> is 14550:  </a:t>
            </a:r>
            <a:r>
              <a:rPr lang="en-US" sz="2400" dirty="0" err="1"/>
              <a:t>sudo</a:t>
            </a:r>
            <a:r>
              <a:rPr lang="en-US" sz="2400" dirty="0"/>
              <a:t> -s mavproxy.py --master=/dev/ttyAMA0 --</a:t>
            </a:r>
            <a:r>
              <a:rPr lang="en-US" sz="2400" dirty="0" err="1"/>
              <a:t>baudrate</a:t>
            </a:r>
            <a:r>
              <a:rPr lang="en-US" sz="2400" dirty="0"/>
              <a:t> </a:t>
            </a:r>
            <a:r>
              <a:rPr lang="en-US" sz="2400" dirty="0" smtClean="0"/>
              <a:t>57600 --out LAPTOP_IP_ADDRESS:14550 </a:t>
            </a:r>
            <a:r>
              <a:rPr lang="en-US" sz="2400" dirty="0"/>
              <a:t>--aircraft </a:t>
            </a:r>
            <a:r>
              <a:rPr lang="en-US" sz="2400" dirty="0" err="1" smtClean="0"/>
              <a:t>simplerov</a:t>
            </a:r>
            <a:r>
              <a:rPr lang="en-US" sz="2400" dirty="0" smtClean="0"/>
              <a:t> </a:t>
            </a:r>
          </a:p>
          <a:p>
            <a:pPr>
              <a:buFont typeface="Courier New" panose="02070309020205020404" pitchFamily="49" charset="0"/>
              <a:buChar char="o"/>
            </a:pPr>
            <a:r>
              <a:rPr lang="en-US" sz="2400" dirty="0" smtClean="0"/>
              <a:t>If connection times out and mavproxy.py still running: </a:t>
            </a:r>
            <a:r>
              <a:rPr lang="en-US" sz="2400" dirty="0" err="1" smtClean="0"/>
              <a:t>sudo</a:t>
            </a:r>
            <a:r>
              <a:rPr lang="en-US" sz="2400" dirty="0" smtClean="0"/>
              <a:t> </a:t>
            </a:r>
            <a:r>
              <a:rPr lang="en-US" sz="2400" dirty="0"/>
              <a:t>–s </a:t>
            </a:r>
            <a:r>
              <a:rPr lang="en-US" sz="2400" dirty="0" err="1"/>
              <a:t>pkill</a:t>
            </a:r>
            <a:r>
              <a:rPr lang="en-US" sz="2400" dirty="0"/>
              <a:t> mavproxy.py</a:t>
            </a:r>
            <a:endParaRPr lang="en-US" sz="2400" dirty="0" smtClean="0"/>
          </a:p>
          <a:p>
            <a:pPr>
              <a:buFont typeface="Courier New" panose="02070309020205020404" pitchFamily="49" charset="0"/>
              <a:buChar char="o"/>
            </a:pPr>
            <a:endParaRPr lang="en-US" sz="2000" dirty="0"/>
          </a:p>
          <a:p>
            <a:pPr>
              <a:buFont typeface="Courier New" panose="02070309020205020404" pitchFamily="49" charset="0"/>
              <a:buChar char="o"/>
            </a:pPr>
            <a:endParaRPr lang="en-US" sz="2000" dirty="0" smtClean="0"/>
          </a:p>
          <a:p>
            <a:pPr>
              <a:buFont typeface="Courier New" panose="02070309020205020404" pitchFamily="49" charset="0"/>
              <a:buChar char="o"/>
            </a:pPr>
            <a:endParaRPr lang="en-US" sz="2000" dirty="0"/>
          </a:p>
          <a:p>
            <a:pPr marL="0" indent="0">
              <a:buNone/>
            </a:pPr>
            <a:endParaRPr lang="en-US" sz="2000" dirty="0"/>
          </a:p>
          <a:p>
            <a:endParaRPr lang="en-US" sz="2000" dirty="0"/>
          </a:p>
          <a:p>
            <a:endParaRPr lang="en-US" sz="2000" dirty="0" smtClean="0"/>
          </a:p>
          <a:p>
            <a:endParaRPr lang="en-US" sz="2000" dirty="0"/>
          </a:p>
          <a:p>
            <a:endParaRPr lang="en-US" sz="2000" dirty="0"/>
          </a:p>
        </p:txBody>
      </p:sp>
    </p:spTree>
    <p:extLst>
      <p:ext uri="{BB962C8B-B14F-4D97-AF65-F5344CB8AC3E}">
        <p14:creationId xmlns:p14="http://schemas.microsoft.com/office/powerpoint/2010/main" val="1158033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lanner.ardupilot.com/wp-content/uploads/sites/5/2013/09/PixhawkLabled.jpg"/>
          <p:cNvPicPr>
            <a:picLocks noChangeAspect="1" noChangeArrowheads="1"/>
          </p:cNvPicPr>
          <p:nvPr/>
        </p:nvPicPr>
        <p:blipFill>
          <a:blip r:embed="rId2" cstate="print"/>
          <a:srcRect/>
          <a:stretch>
            <a:fillRect/>
          </a:stretch>
        </p:blipFill>
        <p:spPr bwMode="auto">
          <a:xfrm>
            <a:off x="3269343" y="1752600"/>
            <a:ext cx="7731125" cy="6534151"/>
          </a:xfrm>
          <a:prstGeom prst="rect">
            <a:avLst/>
          </a:prstGeom>
          <a:noFill/>
        </p:spPr>
      </p:pic>
      <p:sp>
        <p:nvSpPr>
          <p:cNvPr id="6" name="Right Arrow 5"/>
          <p:cNvSpPr/>
          <p:nvPr/>
        </p:nvSpPr>
        <p:spPr>
          <a:xfrm rot="1370913">
            <a:off x="2469240" y="3286782"/>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9497772">
            <a:off x="11073249" y="2212972"/>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9772883">
            <a:off x="10467962" y="4926737"/>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2229" y="9443884"/>
            <a:ext cx="10439400" cy="461665"/>
          </a:xfrm>
          <a:prstGeom prst="rect">
            <a:avLst/>
          </a:prstGeom>
        </p:spPr>
        <p:txBody>
          <a:bodyPr wrap="square">
            <a:spAutoFit/>
          </a:bodyPr>
          <a:lstStyle/>
          <a:p>
            <a:r>
              <a:rPr lang="en-US" sz="2400" dirty="0" smtClean="0">
                <a:solidFill>
                  <a:srgbClr val="0000FF"/>
                </a:solidFill>
              </a:rPr>
              <a:t>http://copter.ardupilot.com/wiki/common-pixhawk-overview/</a:t>
            </a:r>
            <a:endParaRPr lang="en-US" sz="2400" dirty="0">
              <a:solidFill>
                <a:srgbClr val="0000FF"/>
              </a:solidFill>
            </a:endParaRPr>
          </a:p>
        </p:txBody>
      </p:sp>
      <p:sp>
        <p:nvSpPr>
          <p:cNvPr id="12" name="Rectangle 11"/>
          <p:cNvSpPr/>
          <p:nvPr/>
        </p:nvSpPr>
        <p:spPr>
          <a:xfrm>
            <a:off x="5326743" y="762000"/>
            <a:ext cx="4518096" cy="769441"/>
          </a:xfrm>
          <a:prstGeom prst="rect">
            <a:avLst/>
          </a:prstGeom>
        </p:spPr>
        <p:txBody>
          <a:bodyPr wrap="none">
            <a:spAutoFit/>
          </a:bodyPr>
          <a:lstStyle/>
          <a:p>
            <a:r>
              <a:rPr lang="en-US" sz="4400" b="1" dirty="0" smtClean="0"/>
              <a:t>Pixhawk Overview</a:t>
            </a:r>
            <a:endParaRPr lang="en-US" sz="4400" b="1" dirty="0"/>
          </a:p>
        </p:txBody>
      </p:sp>
      <p:sp>
        <p:nvSpPr>
          <p:cNvPr id="14" name="Right Arrow 13"/>
          <p:cNvSpPr/>
          <p:nvPr/>
        </p:nvSpPr>
        <p:spPr>
          <a:xfrm rot="10800000">
            <a:off x="11041743" y="67818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2032343" y="1905000"/>
            <a:ext cx="2514600" cy="1431161"/>
          </a:xfrm>
          <a:prstGeom prst="rect">
            <a:avLst/>
          </a:prstGeom>
          <a:noFill/>
        </p:spPr>
        <p:txBody>
          <a:bodyPr wrap="square" rtlCol="0">
            <a:spAutoFit/>
          </a:bodyPr>
          <a:lstStyle/>
          <a:p>
            <a:r>
              <a:rPr lang="en-US" dirty="0" smtClean="0">
                <a:solidFill>
                  <a:srgbClr val="0000FF"/>
                </a:solidFill>
              </a:rPr>
              <a:t>Connect ESCs Control 1-6 Here</a:t>
            </a:r>
            <a:endParaRPr lang="en-US" dirty="0">
              <a:solidFill>
                <a:srgbClr val="0000FF"/>
              </a:solidFill>
            </a:endParaRPr>
          </a:p>
        </p:txBody>
      </p:sp>
      <p:sp>
        <p:nvSpPr>
          <p:cNvPr id="16" name="TextBox 15"/>
          <p:cNvSpPr txBox="1"/>
          <p:nvPr/>
        </p:nvSpPr>
        <p:spPr>
          <a:xfrm>
            <a:off x="11498943" y="4572000"/>
            <a:ext cx="2795637" cy="538609"/>
          </a:xfrm>
          <a:prstGeom prst="rect">
            <a:avLst/>
          </a:prstGeom>
          <a:noFill/>
        </p:spPr>
        <p:txBody>
          <a:bodyPr wrap="none" rtlCol="0">
            <a:spAutoFit/>
          </a:bodyPr>
          <a:lstStyle/>
          <a:p>
            <a:r>
              <a:rPr lang="en-US" dirty="0" smtClean="0">
                <a:solidFill>
                  <a:srgbClr val="0000FF"/>
                </a:solidFill>
              </a:rPr>
              <a:t>Buzzer (Optional)</a:t>
            </a:r>
            <a:endParaRPr lang="en-US" dirty="0">
              <a:solidFill>
                <a:srgbClr val="0000FF"/>
              </a:solidFill>
            </a:endParaRPr>
          </a:p>
        </p:txBody>
      </p:sp>
      <p:sp>
        <p:nvSpPr>
          <p:cNvPr id="21" name="TextBox 20"/>
          <p:cNvSpPr txBox="1"/>
          <p:nvPr/>
        </p:nvSpPr>
        <p:spPr>
          <a:xfrm>
            <a:off x="12032343" y="6629400"/>
            <a:ext cx="3505200" cy="2323713"/>
          </a:xfrm>
          <a:prstGeom prst="rect">
            <a:avLst/>
          </a:prstGeom>
          <a:noFill/>
        </p:spPr>
        <p:txBody>
          <a:bodyPr wrap="square" rtlCol="0">
            <a:spAutoFit/>
          </a:bodyPr>
          <a:lstStyle/>
          <a:p>
            <a:r>
              <a:rPr lang="en-US" dirty="0" smtClean="0">
                <a:solidFill>
                  <a:srgbClr val="0000FF"/>
                </a:solidFill>
              </a:rPr>
              <a:t>Connect I2C Expander</a:t>
            </a:r>
          </a:p>
          <a:p>
            <a:r>
              <a:rPr lang="en-US" dirty="0" smtClean="0">
                <a:solidFill>
                  <a:srgbClr val="0000FF"/>
                </a:solidFill>
              </a:rPr>
              <a:t>Then connect Pressure Sensor and </a:t>
            </a:r>
            <a:r>
              <a:rPr lang="en-US" dirty="0" err="1" smtClean="0">
                <a:solidFill>
                  <a:srgbClr val="0000FF"/>
                </a:solidFill>
              </a:rPr>
              <a:t>BlueRobotics</a:t>
            </a:r>
            <a:r>
              <a:rPr lang="en-US" dirty="0" smtClean="0">
                <a:solidFill>
                  <a:srgbClr val="0000FF"/>
                </a:solidFill>
              </a:rPr>
              <a:t> Depth Sensor to Expander</a:t>
            </a:r>
            <a:endParaRPr lang="en-US" dirty="0">
              <a:solidFill>
                <a:srgbClr val="0000FF"/>
              </a:solidFill>
            </a:endParaRPr>
          </a:p>
        </p:txBody>
      </p:sp>
      <p:sp>
        <p:nvSpPr>
          <p:cNvPr id="22" name="TextBox 21"/>
          <p:cNvSpPr txBox="1"/>
          <p:nvPr/>
        </p:nvSpPr>
        <p:spPr>
          <a:xfrm>
            <a:off x="221343" y="2438400"/>
            <a:ext cx="2971800" cy="1431161"/>
          </a:xfrm>
          <a:prstGeom prst="rect">
            <a:avLst/>
          </a:prstGeom>
          <a:noFill/>
        </p:spPr>
        <p:txBody>
          <a:bodyPr wrap="square" rtlCol="0">
            <a:spAutoFit/>
          </a:bodyPr>
          <a:lstStyle/>
          <a:p>
            <a:r>
              <a:rPr lang="en-US" dirty="0" smtClean="0">
                <a:solidFill>
                  <a:srgbClr val="0000FF"/>
                </a:solidFill>
              </a:rPr>
              <a:t>Connect 3DR Power Module Pigtail Here</a:t>
            </a:r>
            <a:endParaRPr lang="en-US" dirty="0">
              <a:solidFill>
                <a:srgbClr val="0000FF"/>
              </a:solidFill>
            </a:endParaRPr>
          </a:p>
        </p:txBody>
      </p:sp>
      <p:sp>
        <p:nvSpPr>
          <p:cNvPr id="18" name="TextBox 17"/>
          <p:cNvSpPr txBox="1"/>
          <p:nvPr/>
        </p:nvSpPr>
        <p:spPr>
          <a:xfrm>
            <a:off x="449943" y="838200"/>
            <a:ext cx="2971800" cy="1431161"/>
          </a:xfrm>
          <a:prstGeom prst="rect">
            <a:avLst/>
          </a:prstGeom>
          <a:noFill/>
        </p:spPr>
        <p:txBody>
          <a:bodyPr wrap="square" rtlCol="0">
            <a:spAutoFit/>
          </a:bodyPr>
          <a:lstStyle/>
          <a:p>
            <a:r>
              <a:rPr lang="en-US" dirty="0" smtClean="0">
                <a:solidFill>
                  <a:srgbClr val="0000FF"/>
                </a:solidFill>
              </a:rPr>
              <a:t>Pi Data connects to Pixhawk via </a:t>
            </a:r>
            <a:r>
              <a:rPr lang="en-US" dirty="0" err="1" smtClean="0">
                <a:solidFill>
                  <a:srgbClr val="0000FF"/>
                </a:solidFill>
              </a:rPr>
              <a:t>Telem</a:t>
            </a:r>
            <a:r>
              <a:rPr lang="en-US" dirty="0" smtClean="0">
                <a:solidFill>
                  <a:srgbClr val="0000FF"/>
                </a:solidFill>
              </a:rPr>
              <a:t> 2</a:t>
            </a:r>
            <a:endParaRPr lang="en-US" dirty="0">
              <a:solidFill>
                <a:srgbClr val="0000FF"/>
              </a:solidFill>
            </a:endParaRPr>
          </a:p>
        </p:txBody>
      </p:sp>
      <p:sp>
        <p:nvSpPr>
          <p:cNvPr id="20" name="Right Arrow 19"/>
          <p:cNvSpPr/>
          <p:nvPr/>
        </p:nvSpPr>
        <p:spPr>
          <a:xfrm rot="1124612" flipV="1">
            <a:off x="2994600" y="1545930"/>
            <a:ext cx="1828779" cy="223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planner.ardupilot.com/wp-content/uploads/sites/5/2013/09/Pixhawk_with_legend.png"/>
          <p:cNvPicPr>
            <a:picLocks noChangeAspect="1" noChangeArrowheads="1"/>
          </p:cNvPicPr>
          <p:nvPr/>
        </p:nvPicPr>
        <p:blipFill>
          <a:blip r:embed="rId2" cstate="print"/>
          <a:srcRect l="4052" r="13296" b="59016"/>
          <a:stretch>
            <a:fillRect/>
          </a:stretch>
        </p:blipFill>
        <p:spPr bwMode="auto">
          <a:xfrm>
            <a:off x="0" y="1752600"/>
            <a:ext cx="7046976" cy="5181600"/>
          </a:xfrm>
          <a:prstGeom prst="rect">
            <a:avLst/>
          </a:prstGeom>
          <a:noFill/>
        </p:spPr>
      </p:pic>
      <p:pic>
        <p:nvPicPr>
          <p:cNvPr id="5" name="Picture 2" descr="http://planner.ardupilot.com/wp-content/uploads/sites/5/2013/09/Pixhawk_with_legend.png"/>
          <p:cNvPicPr>
            <a:picLocks noChangeAspect="1" noChangeArrowheads="1"/>
          </p:cNvPicPr>
          <p:nvPr/>
        </p:nvPicPr>
        <p:blipFill>
          <a:blip r:embed="rId2" cstate="print"/>
          <a:srcRect t="40437" r="19779"/>
          <a:stretch>
            <a:fillRect/>
          </a:stretch>
        </p:blipFill>
        <p:spPr bwMode="auto">
          <a:xfrm>
            <a:off x="7848600" y="838200"/>
            <a:ext cx="7543800" cy="8305800"/>
          </a:xfrm>
          <a:prstGeom prst="rect">
            <a:avLst/>
          </a:prstGeom>
          <a:noFill/>
        </p:spPr>
      </p:pic>
      <p:sp>
        <p:nvSpPr>
          <p:cNvPr id="6" name="Rectangle 5"/>
          <p:cNvSpPr/>
          <p:nvPr/>
        </p:nvSpPr>
        <p:spPr>
          <a:xfrm>
            <a:off x="4038600" y="228600"/>
            <a:ext cx="6307945" cy="646331"/>
          </a:xfrm>
          <a:prstGeom prst="rect">
            <a:avLst/>
          </a:prstGeom>
        </p:spPr>
        <p:txBody>
          <a:bodyPr wrap="none">
            <a:spAutoFit/>
          </a:bodyPr>
          <a:lstStyle/>
          <a:p>
            <a:pPr algn="ctr"/>
            <a:r>
              <a:rPr lang="en-US" sz="3600" b="1" dirty="0" smtClean="0"/>
              <a:t>Pixhawk connector assignments</a:t>
            </a:r>
            <a:endParaRPr lang="en-US" sz="3600" b="1" dirty="0"/>
          </a:p>
        </p:txBody>
      </p:sp>
      <p:sp>
        <p:nvSpPr>
          <p:cNvPr id="7" name="Rectangle 6"/>
          <p:cNvSpPr/>
          <p:nvPr/>
        </p:nvSpPr>
        <p:spPr>
          <a:xfrm>
            <a:off x="7543800" y="8382000"/>
            <a:ext cx="4267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Thruster ESCs -  PWM</a:t>
            </a:r>
            <a:endParaRPr lang="en-US" sz="1600" dirty="0">
              <a:solidFill>
                <a:srgbClr val="FF0000"/>
              </a:solidFill>
            </a:endParaRPr>
          </a:p>
        </p:txBody>
      </p:sp>
      <p:sp>
        <p:nvSpPr>
          <p:cNvPr id="8" name="Rectangle 7"/>
          <p:cNvSpPr/>
          <p:nvPr/>
        </p:nvSpPr>
        <p:spPr>
          <a:xfrm>
            <a:off x="4267200" y="3276600"/>
            <a:ext cx="39624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err="1" smtClean="0">
                <a:solidFill>
                  <a:srgbClr val="FF0000"/>
                </a:solidFill>
              </a:rPr>
              <a:t>Pwr</a:t>
            </a:r>
            <a:r>
              <a:rPr lang="en-US" sz="1600" dirty="0" smtClean="0">
                <a:solidFill>
                  <a:srgbClr val="FF0000"/>
                </a:solidFill>
              </a:rPr>
              <a:t> Input (from module)</a:t>
            </a:r>
            <a:endParaRPr lang="en-US" sz="1600" dirty="0">
              <a:solidFill>
                <a:srgbClr val="FF0000"/>
              </a:solidFill>
            </a:endParaRPr>
          </a:p>
        </p:txBody>
      </p:sp>
      <p:sp>
        <p:nvSpPr>
          <p:cNvPr id="9" name="Rectangle 8"/>
          <p:cNvSpPr/>
          <p:nvPr/>
        </p:nvSpPr>
        <p:spPr>
          <a:xfrm>
            <a:off x="4267200" y="3810000"/>
            <a:ext cx="3886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Warning Buzzer (optional)</a:t>
            </a:r>
            <a:endParaRPr lang="en-US" sz="1600" dirty="0">
              <a:solidFill>
                <a:srgbClr val="FF0000"/>
              </a:solidFill>
            </a:endParaRPr>
          </a:p>
        </p:txBody>
      </p:sp>
      <p:sp>
        <p:nvSpPr>
          <p:cNvPr id="13" name="Rectangle 12"/>
          <p:cNvSpPr/>
          <p:nvPr/>
        </p:nvSpPr>
        <p:spPr>
          <a:xfrm>
            <a:off x="228600" y="9522767"/>
            <a:ext cx="10439400" cy="461665"/>
          </a:xfrm>
          <a:prstGeom prst="rect">
            <a:avLst/>
          </a:prstGeom>
        </p:spPr>
        <p:txBody>
          <a:bodyPr wrap="square">
            <a:spAutoFit/>
          </a:bodyPr>
          <a:lstStyle/>
          <a:p>
            <a:r>
              <a:rPr lang="en-US" sz="2400" dirty="0" smtClean="0">
                <a:solidFill>
                  <a:srgbClr val="0000FF"/>
                </a:solidFill>
              </a:rPr>
              <a:t> http://copter.ardupilot.com/wiki/common-pixhawk-overview/</a:t>
            </a:r>
            <a:endParaRPr lang="en-US" sz="2400" dirty="0">
              <a:solidFill>
                <a:srgbClr val="0000FF"/>
              </a:solidFill>
            </a:endParaRPr>
          </a:p>
        </p:txBody>
      </p:sp>
      <p:sp>
        <p:nvSpPr>
          <p:cNvPr id="15" name="Rectangle 14"/>
          <p:cNvSpPr/>
          <p:nvPr/>
        </p:nvSpPr>
        <p:spPr>
          <a:xfrm>
            <a:off x="4191000" y="4800600"/>
            <a:ext cx="110490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Connect I2c Expander which is connected to Pressure sensor and </a:t>
            </a:r>
            <a:r>
              <a:rPr lang="en-US" sz="1600" dirty="0" err="1" smtClean="0">
                <a:solidFill>
                  <a:srgbClr val="FF0000"/>
                </a:solidFill>
              </a:rPr>
              <a:t>Bluerobotics</a:t>
            </a:r>
            <a:r>
              <a:rPr lang="en-US" sz="1600" dirty="0" smtClean="0">
                <a:solidFill>
                  <a:srgbClr val="FF0000"/>
                </a:solidFill>
              </a:rPr>
              <a:t> depth/temp. sensor</a:t>
            </a:r>
            <a:endParaRPr lang="en-US" sz="1600" dirty="0">
              <a:solidFill>
                <a:srgbClr val="FF0000"/>
              </a:solidFill>
            </a:endParaRPr>
          </a:p>
        </p:txBody>
      </p:sp>
      <p:sp>
        <p:nvSpPr>
          <p:cNvPr id="16" name="Rectangle 15"/>
          <p:cNvSpPr/>
          <p:nvPr/>
        </p:nvSpPr>
        <p:spPr>
          <a:xfrm>
            <a:off x="4136570" y="2322731"/>
            <a:ext cx="4321629" cy="191869"/>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err="1" smtClean="0">
                <a:solidFill>
                  <a:srgbClr val="FF0000"/>
                </a:solidFill>
              </a:rPr>
              <a:t>Comms</a:t>
            </a:r>
            <a:r>
              <a:rPr lang="en-US" sz="1600" dirty="0" smtClean="0">
                <a:solidFill>
                  <a:srgbClr val="FF0000"/>
                </a:solidFill>
              </a:rPr>
              <a:t> (to Rasp. Pi3)</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Raspberry Pi Connectors</a:t>
            </a:r>
            <a:br>
              <a:rPr lang="en-US" dirty="0" smtClean="0"/>
            </a:br>
            <a:r>
              <a:rPr lang="en-US" sz="3600" dirty="0" smtClean="0"/>
              <a:t>The pins are labeled in a confusing manner, so this page is to clarify the connections necessary to run the Pixhawk and Raspberry Pi together.</a:t>
            </a:r>
            <a:endParaRPr lang="en-US" dirty="0"/>
          </a:p>
        </p:txBody>
      </p:sp>
      <p:sp>
        <p:nvSpPr>
          <p:cNvPr id="6" name="Rectangle 5"/>
          <p:cNvSpPr/>
          <p:nvPr/>
        </p:nvSpPr>
        <p:spPr>
          <a:xfrm>
            <a:off x="228600" y="8990050"/>
            <a:ext cx="13487400" cy="830997"/>
          </a:xfrm>
          <a:prstGeom prst="rect">
            <a:avLst/>
          </a:prstGeom>
        </p:spPr>
        <p:txBody>
          <a:bodyPr wrap="square">
            <a:spAutoFit/>
          </a:bodyPr>
          <a:lstStyle/>
          <a:p>
            <a:r>
              <a:rPr lang="en-US" sz="2400" dirty="0" smtClean="0">
                <a:solidFill>
                  <a:srgbClr val="0000FF"/>
                </a:solidFill>
                <a:hlinkClick r:id="rId2"/>
              </a:rPr>
              <a:t>http</a:t>
            </a:r>
            <a:r>
              <a:rPr lang="en-US" sz="2400" dirty="0">
                <a:solidFill>
                  <a:srgbClr val="0000FF"/>
                </a:solidFill>
                <a:hlinkClick r:id="rId2"/>
              </a:rPr>
              <a:t>://</a:t>
            </a:r>
            <a:r>
              <a:rPr lang="en-US" sz="2400" dirty="0" smtClean="0">
                <a:solidFill>
                  <a:srgbClr val="0000FF"/>
                </a:solidFill>
                <a:hlinkClick r:id="rId2"/>
              </a:rPr>
              <a:t>tr1.cbsistatic.com/hub/i/2016/03/03/53945d8c-6ec9-4a2a-922a-6df3b2a5c372/img4085.jpg</a:t>
            </a:r>
            <a:r>
              <a:rPr lang="en-US" sz="2400" dirty="0">
                <a:solidFill>
                  <a:srgbClr val="0000FF"/>
                </a:solidFill>
              </a:rPr>
              <a:t>, http://ardupilot.org/dev/_images/RaspberryPi_Pixhawk_wiring1.jpg</a:t>
            </a:r>
          </a:p>
        </p:txBody>
      </p:sp>
      <p:pic>
        <p:nvPicPr>
          <p:cNvPr id="7" name="Picture 6"/>
          <p:cNvPicPr>
            <a:picLocks noChangeAspect="1"/>
          </p:cNvPicPr>
          <p:nvPr/>
        </p:nvPicPr>
        <p:blipFill rotWithShape="1">
          <a:blip r:embed="rId3"/>
          <a:srcRect l="1429" t="1369" r="1429" b="1429"/>
          <a:stretch/>
        </p:blipFill>
        <p:spPr>
          <a:xfrm>
            <a:off x="1144814" y="2679122"/>
            <a:ext cx="5181600" cy="5410200"/>
          </a:xfrm>
          <a:prstGeom prst="rect">
            <a:avLst/>
          </a:prstGeom>
        </p:spPr>
      </p:pic>
      <p:pic>
        <p:nvPicPr>
          <p:cNvPr id="9" name="Picture 8"/>
          <p:cNvPicPr>
            <a:picLocks noChangeAspect="1"/>
          </p:cNvPicPr>
          <p:nvPr/>
        </p:nvPicPr>
        <p:blipFill rotWithShape="1">
          <a:blip r:embed="rId4"/>
          <a:srcRect r="11647" b="4970"/>
          <a:stretch/>
        </p:blipFill>
        <p:spPr>
          <a:xfrm>
            <a:off x="7696200" y="3886200"/>
            <a:ext cx="7315200" cy="4099727"/>
          </a:xfrm>
          <a:prstGeom prst="rect">
            <a:avLst/>
          </a:prstGeom>
        </p:spPr>
      </p:pic>
      <p:cxnSp>
        <p:nvCxnSpPr>
          <p:cNvPr id="17" name="Straight Connector 16"/>
          <p:cNvCxnSpPr/>
          <p:nvPr/>
        </p:nvCxnSpPr>
        <p:spPr>
          <a:xfrm flipV="1">
            <a:off x="6174014" y="3612037"/>
            <a:ext cx="381000" cy="44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53199" y="3466276"/>
            <a:ext cx="1221014" cy="276999"/>
          </a:xfrm>
          <a:prstGeom prst="rect">
            <a:avLst/>
          </a:prstGeom>
          <a:solidFill>
            <a:schemeClr val="bg1"/>
          </a:solidFill>
        </p:spPr>
        <p:txBody>
          <a:bodyPr wrap="square" rtlCol="0">
            <a:spAutoFit/>
          </a:bodyPr>
          <a:lstStyle/>
          <a:p>
            <a:r>
              <a:rPr lang="en-US" sz="1200" dirty="0" smtClean="0"/>
              <a:t>UBEC 5V</a:t>
            </a:r>
            <a:endParaRPr lang="en-US" sz="1200" dirty="0"/>
          </a:p>
        </p:txBody>
      </p:sp>
      <p:cxnSp>
        <p:nvCxnSpPr>
          <p:cNvPr id="21" name="Straight Connector 20"/>
          <p:cNvCxnSpPr/>
          <p:nvPr/>
        </p:nvCxnSpPr>
        <p:spPr>
          <a:xfrm flipV="1">
            <a:off x="6174014" y="3822033"/>
            <a:ext cx="381000" cy="4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174014" y="4051609"/>
            <a:ext cx="381000" cy="449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172200" y="4764145"/>
            <a:ext cx="381000" cy="4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174014" y="4265396"/>
            <a:ext cx="381000" cy="449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53199" y="3694347"/>
            <a:ext cx="1221014" cy="276999"/>
          </a:xfrm>
          <a:prstGeom prst="rect">
            <a:avLst/>
          </a:prstGeom>
          <a:solidFill>
            <a:schemeClr val="bg1"/>
          </a:solidFill>
        </p:spPr>
        <p:txBody>
          <a:bodyPr wrap="square" rtlCol="0">
            <a:spAutoFit/>
          </a:bodyPr>
          <a:lstStyle/>
          <a:p>
            <a:r>
              <a:rPr lang="en-US" sz="1200" dirty="0" smtClean="0"/>
              <a:t>UBEC GND</a:t>
            </a:r>
            <a:endParaRPr lang="en-US" sz="1200" dirty="0"/>
          </a:p>
        </p:txBody>
      </p:sp>
      <p:sp>
        <p:nvSpPr>
          <p:cNvPr id="12" name="TextBox 11"/>
          <p:cNvSpPr txBox="1"/>
          <p:nvPr/>
        </p:nvSpPr>
        <p:spPr>
          <a:xfrm>
            <a:off x="6553199" y="3904343"/>
            <a:ext cx="1221014" cy="276999"/>
          </a:xfrm>
          <a:prstGeom prst="rect">
            <a:avLst/>
          </a:prstGeom>
          <a:solidFill>
            <a:schemeClr val="bg1"/>
          </a:solidFill>
        </p:spPr>
        <p:txBody>
          <a:bodyPr wrap="square" rtlCol="0">
            <a:spAutoFit/>
          </a:bodyPr>
          <a:lstStyle/>
          <a:p>
            <a:r>
              <a:rPr lang="en-US" sz="1200" dirty="0" smtClean="0"/>
              <a:t>Telem2 #3</a:t>
            </a:r>
            <a:endParaRPr lang="en-US" sz="1200" dirty="0"/>
          </a:p>
        </p:txBody>
      </p:sp>
      <p:sp>
        <p:nvSpPr>
          <p:cNvPr id="13" name="TextBox 12"/>
          <p:cNvSpPr txBox="1"/>
          <p:nvPr/>
        </p:nvSpPr>
        <p:spPr>
          <a:xfrm>
            <a:off x="6553199" y="4127368"/>
            <a:ext cx="1221014" cy="276999"/>
          </a:xfrm>
          <a:prstGeom prst="rect">
            <a:avLst/>
          </a:prstGeom>
          <a:solidFill>
            <a:schemeClr val="bg1"/>
          </a:solidFill>
        </p:spPr>
        <p:txBody>
          <a:bodyPr wrap="square" rtlCol="0">
            <a:spAutoFit/>
          </a:bodyPr>
          <a:lstStyle/>
          <a:p>
            <a:r>
              <a:rPr lang="en-US" sz="1200" dirty="0" smtClean="0"/>
              <a:t>Telem2 #2</a:t>
            </a:r>
            <a:endParaRPr lang="en-US" sz="1200" dirty="0"/>
          </a:p>
        </p:txBody>
      </p:sp>
      <p:sp>
        <p:nvSpPr>
          <p:cNvPr id="11" name="TextBox 10"/>
          <p:cNvSpPr txBox="1"/>
          <p:nvPr/>
        </p:nvSpPr>
        <p:spPr>
          <a:xfrm>
            <a:off x="6553199" y="4625646"/>
            <a:ext cx="1221013" cy="281492"/>
          </a:xfrm>
          <a:prstGeom prst="rect">
            <a:avLst/>
          </a:prstGeom>
          <a:solidFill>
            <a:schemeClr val="bg1"/>
          </a:solidFill>
        </p:spPr>
        <p:txBody>
          <a:bodyPr wrap="square" rtlCol="0">
            <a:spAutoFit/>
          </a:bodyPr>
          <a:lstStyle/>
          <a:p>
            <a:r>
              <a:rPr lang="en-US" sz="1200" dirty="0" smtClean="0"/>
              <a:t>Telem2 #6</a:t>
            </a:r>
            <a:endParaRPr lang="en-US" sz="1200" dirty="0"/>
          </a:p>
        </p:txBody>
      </p:sp>
    </p:spTree>
    <p:extLst>
      <p:ext uri="{BB962C8B-B14F-4D97-AF65-F5344CB8AC3E}">
        <p14:creationId xmlns:p14="http://schemas.microsoft.com/office/powerpoint/2010/main" val="3608994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13990320" cy="1676401"/>
          </a:xfrm>
        </p:spPr>
        <p:txBody>
          <a:bodyPr>
            <a:normAutofit fontScale="90000"/>
          </a:bodyPr>
          <a:lstStyle/>
          <a:p>
            <a:r>
              <a:rPr lang="en-US" b="1" dirty="0" smtClean="0"/>
              <a:t>3DR Power Module</a:t>
            </a:r>
            <a:br>
              <a:rPr lang="en-US" b="1" dirty="0" smtClean="0"/>
            </a:br>
            <a:r>
              <a:rPr lang="en-US" sz="2200" dirty="0" smtClean="0"/>
              <a:t>This page explains how to set up the 3DR Power Module (PM) to measure battery voltage and current consumption. The information will also be useful for setting up other types of Power Module.</a:t>
            </a:r>
            <a:r>
              <a:rPr lang="en-US" dirty="0" smtClean="0"/>
              <a:t/>
            </a:r>
            <a:br>
              <a:rPr lang="en-US" dirty="0" smtClean="0"/>
            </a:br>
            <a:endParaRPr lang="en-US" dirty="0"/>
          </a:p>
        </p:txBody>
      </p:sp>
      <p:pic>
        <p:nvPicPr>
          <p:cNvPr id="1026" name="Picture 2" descr="http://copter.ardupilot.com/wp-content/uploads/sites/2/2012/12/3DR-current-sensor-top.jpg"/>
          <p:cNvPicPr>
            <a:picLocks noChangeAspect="1" noChangeArrowheads="1"/>
          </p:cNvPicPr>
          <p:nvPr/>
        </p:nvPicPr>
        <p:blipFill>
          <a:blip r:embed="rId2" cstate="print"/>
          <a:srcRect/>
          <a:stretch>
            <a:fillRect/>
          </a:stretch>
        </p:blipFill>
        <p:spPr bwMode="auto">
          <a:xfrm>
            <a:off x="3124200" y="2514600"/>
            <a:ext cx="8540151" cy="2828926"/>
          </a:xfrm>
          <a:prstGeom prst="rect">
            <a:avLst/>
          </a:prstGeom>
          <a:noFill/>
        </p:spPr>
      </p:pic>
      <p:sp>
        <p:nvSpPr>
          <p:cNvPr id="6" name="Rectangle 5"/>
          <p:cNvSpPr/>
          <p:nvPr/>
        </p:nvSpPr>
        <p:spPr>
          <a:xfrm>
            <a:off x="152400" y="9448800"/>
            <a:ext cx="13106400" cy="461665"/>
          </a:xfrm>
          <a:prstGeom prst="rect">
            <a:avLst/>
          </a:prstGeom>
        </p:spPr>
        <p:txBody>
          <a:bodyPr wrap="square">
            <a:spAutoFit/>
          </a:bodyPr>
          <a:lstStyle/>
          <a:p>
            <a:r>
              <a:rPr lang="en-US" sz="2400" dirty="0" smtClean="0">
                <a:solidFill>
                  <a:srgbClr val="0000FF"/>
                </a:solidFill>
              </a:rPr>
              <a:t>http://copter.ardupilot.com/wiki/common-3dr-power-module/</a:t>
            </a:r>
            <a:endParaRPr lang="en-US" sz="2400" dirty="0">
              <a:solidFill>
                <a:srgbClr val="0000FF"/>
              </a:solidFill>
            </a:endParaRPr>
          </a:p>
        </p:txBody>
      </p:sp>
      <p:sp>
        <p:nvSpPr>
          <p:cNvPr id="7" name="TextBox 6"/>
          <p:cNvSpPr txBox="1"/>
          <p:nvPr/>
        </p:nvSpPr>
        <p:spPr>
          <a:xfrm>
            <a:off x="1447800" y="2209800"/>
            <a:ext cx="2593531" cy="538609"/>
          </a:xfrm>
          <a:prstGeom prst="rect">
            <a:avLst/>
          </a:prstGeom>
          <a:noFill/>
        </p:spPr>
        <p:txBody>
          <a:bodyPr wrap="none" rtlCol="0">
            <a:spAutoFit/>
          </a:bodyPr>
          <a:lstStyle/>
          <a:p>
            <a:r>
              <a:rPr lang="en-US" dirty="0" smtClean="0"/>
              <a:t>XT60 Connector</a:t>
            </a:r>
            <a:endParaRPr lang="en-US" dirty="0"/>
          </a:p>
        </p:txBody>
      </p:sp>
      <p:sp>
        <p:nvSpPr>
          <p:cNvPr id="8" name="TextBox 7"/>
          <p:cNvSpPr txBox="1"/>
          <p:nvPr/>
        </p:nvSpPr>
        <p:spPr>
          <a:xfrm>
            <a:off x="10972800" y="1905000"/>
            <a:ext cx="3504870" cy="984885"/>
          </a:xfrm>
          <a:prstGeom prst="rect">
            <a:avLst/>
          </a:prstGeom>
          <a:noFill/>
        </p:spPr>
        <p:txBody>
          <a:bodyPr wrap="none" rtlCol="0">
            <a:spAutoFit/>
          </a:bodyPr>
          <a:lstStyle/>
          <a:p>
            <a:r>
              <a:rPr lang="en-US" dirty="0" smtClean="0"/>
              <a:t>To BlueROV </a:t>
            </a:r>
          </a:p>
          <a:p>
            <a:r>
              <a:rPr lang="en-US" dirty="0" smtClean="0"/>
              <a:t>Terminal Board +/Gnd</a:t>
            </a:r>
            <a:endParaRPr lang="en-US" dirty="0"/>
          </a:p>
        </p:txBody>
      </p:sp>
      <p:sp>
        <p:nvSpPr>
          <p:cNvPr id="9" name="TextBox 8"/>
          <p:cNvSpPr txBox="1"/>
          <p:nvPr/>
        </p:nvSpPr>
        <p:spPr>
          <a:xfrm>
            <a:off x="10352470" y="5923010"/>
            <a:ext cx="4745530" cy="538609"/>
          </a:xfrm>
          <a:prstGeom prst="rect">
            <a:avLst/>
          </a:prstGeom>
          <a:noFill/>
        </p:spPr>
        <p:txBody>
          <a:bodyPr wrap="none" rtlCol="0">
            <a:spAutoFit/>
          </a:bodyPr>
          <a:lstStyle/>
          <a:p>
            <a:r>
              <a:rPr lang="en-US" dirty="0" smtClean="0"/>
              <a:t>To Pixhawk Power Input Conn.</a:t>
            </a:r>
            <a:endParaRPr lang="en-US" dirty="0"/>
          </a:p>
        </p:txBody>
      </p:sp>
      <p:sp>
        <p:nvSpPr>
          <p:cNvPr id="10" name="Right Arrow 9"/>
          <p:cNvSpPr/>
          <p:nvPr/>
        </p:nvSpPr>
        <p:spPr>
          <a:xfrm>
            <a:off x="11734800" y="4953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rchopez.com/webshaper/pcm/gallery/lg/3fd89d7394fa44ad48c7e70f1d68603f1425935083-lg.png"/>
          <p:cNvPicPr>
            <a:picLocks noChangeAspect="1" noChangeArrowheads="1"/>
          </p:cNvPicPr>
          <p:nvPr/>
        </p:nvPicPr>
        <p:blipFill>
          <a:blip r:embed="rId3" cstate="print"/>
          <a:srcRect l="27543" t="28508" r="32394" b="30512"/>
          <a:stretch>
            <a:fillRect/>
          </a:stretch>
        </p:blipFill>
        <p:spPr bwMode="auto">
          <a:xfrm>
            <a:off x="3581400" y="5419725"/>
            <a:ext cx="5181600" cy="3724275"/>
          </a:xfrm>
          <a:prstGeom prst="rect">
            <a:avLst/>
          </a:prstGeom>
          <a:noFill/>
        </p:spPr>
      </p:pic>
      <p:sp>
        <p:nvSpPr>
          <p:cNvPr id="12" name="Rectangle 11"/>
          <p:cNvSpPr/>
          <p:nvPr/>
        </p:nvSpPr>
        <p:spPr>
          <a:xfrm>
            <a:off x="5715000" y="2438400"/>
            <a:ext cx="3171125" cy="538609"/>
          </a:xfrm>
          <a:prstGeom prst="rect">
            <a:avLst/>
          </a:prstGeom>
        </p:spPr>
        <p:txBody>
          <a:bodyPr wrap="none">
            <a:spAutoFit/>
          </a:bodyPr>
          <a:lstStyle/>
          <a:p>
            <a:r>
              <a:rPr lang="en-US" b="1" dirty="0" smtClean="0"/>
              <a:t>3DR Power Module</a:t>
            </a:r>
            <a:endParaRPr lang="en-US" dirty="0"/>
          </a:p>
        </p:txBody>
      </p:sp>
      <p:sp>
        <p:nvSpPr>
          <p:cNvPr id="13" name="Rectangle 12"/>
          <p:cNvSpPr/>
          <p:nvPr/>
        </p:nvSpPr>
        <p:spPr>
          <a:xfrm>
            <a:off x="3733800" y="5562601"/>
            <a:ext cx="5029200" cy="984885"/>
          </a:xfrm>
          <a:prstGeom prst="rect">
            <a:avLst/>
          </a:prstGeom>
        </p:spPr>
        <p:txBody>
          <a:bodyPr wrap="square">
            <a:spAutoFit/>
          </a:bodyPr>
          <a:lstStyle/>
          <a:p>
            <a:r>
              <a:rPr lang="en-US" b="1" dirty="0" smtClean="0"/>
              <a:t>3DR Power Module- </a:t>
            </a:r>
          </a:p>
          <a:p>
            <a:r>
              <a:rPr lang="en-US" b="1" dirty="0" smtClean="0"/>
              <a:t>Reverse Side</a:t>
            </a:r>
            <a:endParaRPr lang="en-US" dirty="0"/>
          </a:p>
        </p:txBody>
      </p:sp>
      <p:cxnSp>
        <p:nvCxnSpPr>
          <p:cNvPr id="15" name="Straight Arrow Connector 14"/>
          <p:cNvCxnSpPr>
            <a:endCxn id="20" idx="1"/>
          </p:cNvCxnSpPr>
          <p:nvPr/>
        </p:nvCxnSpPr>
        <p:spPr>
          <a:xfrm>
            <a:off x="2209800" y="6248400"/>
            <a:ext cx="31242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3" idx="1"/>
          </p:cNvCxnSpPr>
          <p:nvPr/>
        </p:nvCxnSpPr>
        <p:spPr>
          <a:xfrm>
            <a:off x="2133600" y="6934200"/>
            <a:ext cx="3200400" cy="1371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32710" y="5862191"/>
            <a:ext cx="1077090" cy="538609"/>
          </a:xfrm>
          <a:prstGeom prst="rect">
            <a:avLst/>
          </a:prstGeom>
          <a:noFill/>
        </p:spPr>
        <p:txBody>
          <a:bodyPr wrap="none" rtlCol="0">
            <a:spAutoFit/>
          </a:bodyPr>
          <a:lstStyle/>
          <a:p>
            <a:r>
              <a:rPr lang="en-US" dirty="0" smtClean="0"/>
              <a:t>+5vdc</a:t>
            </a:r>
            <a:endParaRPr lang="en-US" dirty="0"/>
          </a:p>
        </p:txBody>
      </p:sp>
      <p:sp>
        <p:nvSpPr>
          <p:cNvPr id="18" name="TextBox 17"/>
          <p:cNvSpPr txBox="1"/>
          <p:nvPr/>
        </p:nvSpPr>
        <p:spPr>
          <a:xfrm>
            <a:off x="1399963" y="6547991"/>
            <a:ext cx="809837" cy="538609"/>
          </a:xfrm>
          <a:prstGeom prst="rect">
            <a:avLst/>
          </a:prstGeom>
          <a:noFill/>
        </p:spPr>
        <p:txBody>
          <a:bodyPr wrap="none" rtlCol="0">
            <a:spAutoFit/>
          </a:bodyPr>
          <a:lstStyle/>
          <a:p>
            <a:r>
              <a:rPr lang="en-US" dirty="0" smtClean="0"/>
              <a:t>Gnd</a:t>
            </a:r>
            <a:endParaRPr lang="en-US" dirty="0"/>
          </a:p>
        </p:txBody>
      </p:sp>
      <p:sp>
        <p:nvSpPr>
          <p:cNvPr id="20" name="Rounded Rectangle 19"/>
          <p:cNvSpPr/>
          <p:nvPr/>
        </p:nvSpPr>
        <p:spPr>
          <a:xfrm>
            <a:off x="5334000" y="7239000"/>
            <a:ext cx="60960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334000" y="8077200"/>
            <a:ext cx="609600" cy="457200"/>
          </a:xfrm>
          <a:prstGeom prst="round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721</Words>
  <Application>Microsoft Office PowerPoint</Application>
  <PresentationFormat>Custom</PresentationFormat>
  <Paragraphs>187</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Courier New</vt:lpstr>
      <vt:lpstr>Office Theme</vt:lpstr>
      <vt:lpstr>BlueROV Electronics and Controls Documentation</vt:lpstr>
      <vt:lpstr>PowerPoint Presentation</vt:lpstr>
      <vt:lpstr>Controls Interface</vt:lpstr>
      <vt:lpstr>Controls Interface- Testing</vt:lpstr>
      <vt:lpstr>Software Summary List of all sites consulted for software downloads, some of the links may be redundant.</vt:lpstr>
      <vt:lpstr>PowerPoint Presentation</vt:lpstr>
      <vt:lpstr>PowerPoint Presentation</vt:lpstr>
      <vt:lpstr>Raspberry Pi Connectors The pins are labeled in a confusing manner, so this page is to clarify the connections necessary to run the Pixhawk and Raspberry Pi together.</vt:lpstr>
      <vt:lpstr>3DR Power Module This page explains how to set up the 3DR Power Module (PM) to measure battery voltage and current consumption. The information will also be useful for setting up other types of Power Module. </vt:lpstr>
      <vt:lpstr>UBEC This page explains how to set up the 3A-6s UBEC Voltage regulator to power Raspberry Pi from LiPo safely.</vt:lpstr>
      <vt:lpstr>ESC Connections</vt:lpstr>
      <vt:lpstr>PowerPoint Presentation</vt:lpstr>
      <vt:lpstr>Additional Sources</vt:lpstr>
      <vt:lpstr>Additional Images</vt:lpstr>
      <vt:lpstr>Additional Images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Weiss</dc:creator>
  <cp:lastModifiedBy>Alicia</cp:lastModifiedBy>
  <cp:revision>80</cp:revision>
  <dcterms:created xsi:type="dcterms:W3CDTF">2016-02-27T00:22:10Z</dcterms:created>
  <dcterms:modified xsi:type="dcterms:W3CDTF">2016-06-24T18:00:07Z</dcterms:modified>
</cp:coreProperties>
</file>