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56" r:id="rId3"/>
    <p:sldId id="268" r:id="rId4"/>
    <p:sldId id="269" r:id="rId5"/>
    <p:sldId id="270" r:id="rId6"/>
    <p:sldId id="257" r:id="rId7"/>
    <p:sldId id="258" r:id="rId8"/>
    <p:sldId id="266" r:id="rId9"/>
    <p:sldId id="260" r:id="rId10"/>
    <p:sldId id="264" r:id="rId11"/>
    <p:sldId id="265" r:id="rId12"/>
    <p:sldId id="275" r:id="rId13"/>
    <p:sldId id="276" r:id="rId14"/>
    <p:sldId id="277" r:id="rId15"/>
    <p:sldId id="278" r:id="rId16"/>
    <p:sldId id="262" r:id="rId17"/>
    <p:sldId id="271" r:id="rId18"/>
    <p:sldId id="272" r:id="rId19"/>
    <p:sldId id="273" r:id="rId20"/>
  </p:sldIdLst>
  <p:sldSz cx="15544800" cy="10058400"/>
  <p:notesSz cx="6858000" cy="9144000"/>
  <p:defaultText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FF"/>
    <a:srgbClr val="3333CC"/>
    <a:srgbClr val="D6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203" autoAdjust="0"/>
  </p:normalViewPr>
  <p:slideViewPr>
    <p:cSldViewPr>
      <p:cViewPr>
        <p:scale>
          <a:sx n="57" d="100"/>
          <a:sy n="57" d="100"/>
        </p:scale>
        <p:origin x="-355" y="-58"/>
      </p:cViewPr>
      <p:guideLst>
        <p:guide orient="horz" pos="3168"/>
        <p:guide pos="48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6EB1-EF8B-4BE3-8E92-D8C7B6E9FB8F}" type="datetimeFigureOut">
              <a:rPr lang="en-US" smtClean="0"/>
              <a:pPr/>
              <a:t>6/24/2016</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3EA48-9390-4890-8013-397F652C634C}" type="slidenum">
              <a:rPr lang="en-US" smtClean="0"/>
              <a:pPr/>
              <a:t>‹#›</a:t>
            </a:fld>
            <a:endParaRPr lang="en-US"/>
          </a:p>
        </p:txBody>
      </p:sp>
    </p:spTree>
    <p:extLst>
      <p:ext uri="{BB962C8B-B14F-4D97-AF65-F5344CB8AC3E}">
        <p14:creationId xmlns:p14="http://schemas.microsoft.com/office/powerpoint/2010/main" val="97401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3EA48-9390-4890-8013-397F652C634C}" type="slidenum">
              <a:rPr lang="en-US" smtClean="0"/>
              <a:pPr/>
              <a:t>1</a:t>
            </a:fld>
            <a:endParaRPr lang="en-US"/>
          </a:p>
        </p:txBody>
      </p:sp>
    </p:spTree>
    <p:extLst>
      <p:ext uri="{BB962C8B-B14F-4D97-AF65-F5344CB8AC3E}">
        <p14:creationId xmlns:p14="http://schemas.microsoft.com/office/powerpoint/2010/main" val="173626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3EA48-9390-4890-8013-397F652C634C}" type="slidenum">
              <a:rPr lang="en-US" smtClean="0"/>
              <a:pPr/>
              <a:t>2</a:t>
            </a:fld>
            <a:endParaRPr lang="en-US"/>
          </a:p>
        </p:txBody>
      </p:sp>
    </p:spTree>
    <p:extLst>
      <p:ext uri="{BB962C8B-B14F-4D97-AF65-F5344CB8AC3E}">
        <p14:creationId xmlns:p14="http://schemas.microsoft.com/office/powerpoint/2010/main" val="278706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1"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465" indent="0" algn="ctr">
              <a:buNone/>
              <a:defRPr>
                <a:solidFill>
                  <a:schemeClr val="tx1">
                    <a:tint val="75000"/>
                  </a:schemeClr>
                </a:solidFill>
              </a:defRPr>
            </a:lvl2pPr>
            <a:lvl3pPr marL="1462928" indent="0" algn="ctr">
              <a:buNone/>
              <a:defRPr>
                <a:solidFill>
                  <a:schemeClr val="tx1">
                    <a:tint val="75000"/>
                  </a:schemeClr>
                </a:solidFill>
              </a:defRPr>
            </a:lvl3pPr>
            <a:lvl4pPr marL="2194393" indent="0" algn="ctr">
              <a:buNone/>
              <a:defRPr>
                <a:solidFill>
                  <a:schemeClr val="tx1">
                    <a:tint val="75000"/>
                  </a:schemeClr>
                </a:solidFill>
              </a:defRPr>
            </a:lvl4pPr>
            <a:lvl5pPr marL="2925858" indent="0" algn="ctr">
              <a:buNone/>
              <a:defRPr>
                <a:solidFill>
                  <a:schemeClr val="tx1">
                    <a:tint val="75000"/>
                  </a:schemeClr>
                </a:solidFill>
              </a:defRPr>
            </a:lvl5pPr>
            <a:lvl6pPr marL="3657321" indent="0" algn="ctr">
              <a:buNone/>
              <a:defRPr>
                <a:solidFill>
                  <a:schemeClr val="tx1">
                    <a:tint val="75000"/>
                  </a:schemeClr>
                </a:solidFill>
              </a:defRPr>
            </a:lvl6pPr>
            <a:lvl7pPr marL="4388786" indent="0" algn="ctr">
              <a:buNone/>
              <a:defRPr>
                <a:solidFill>
                  <a:schemeClr val="tx1">
                    <a:tint val="75000"/>
                  </a:schemeClr>
                </a:solidFill>
              </a:defRPr>
            </a:lvl7pPr>
            <a:lvl8pPr marL="5120251" indent="0" algn="ctr">
              <a:buNone/>
              <a:defRPr>
                <a:solidFill>
                  <a:schemeClr val="tx1">
                    <a:tint val="75000"/>
                  </a:schemeClr>
                </a:solidFill>
              </a:defRPr>
            </a:lvl8pPr>
            <a:lvl9pPr marL="58517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4BCA2-0394-4CD5-BF97-58DFD696DAAF}"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37D73-1428-47D6-9522-C5CB60B7B02E}"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10449" y="535518"/>
            <a:ext cx="4658042" cy="11432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321" y="535518"/>
            <a:ext cx="13715048" cy="11432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84A1D-60BC-45CC-B0CE-348680BB65BC}"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44A49-1C8C-45A5-B73F-20CCE66F1E8B}"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3"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3" y="4263180"/>
            <a:ext cx="13213080" cy="2200275"/>
          </a:xfrm>
        </p:spPr>
        <p:txBody>
          <a:bodyPr anchor="b"/>
          <a:lstStyle>
            <a:lvl1pPr marL="0" indent="0">
              <a:buNone/>
              <a:defRPr sz="3200">
                <a:solidFill>
                  <a:schemeClr val="tx1">
                    <a:tint val="75000"/>
                  </a:schemeClr>
                </a:solidFill>
              </a:defRPr>
            </a:lvl1pPr>
            <a:lvl2pPr marL="731465" indent="0">
              <a:buNone/>
              <a:defRPr sz="2900">
                <a:solidFill>
                  <a:schemeClr val="tx1">
                    <a:tint val="75000"/>
                  </a:schemeClr>
                </a:solidFill>
              </a:defRPr>
            </a:lvl2pPr>
            <a:lvl3pPr marL="1462928" indent="0">
              <a:buNone/>
              <a:defRPr sz="2500">
                <a:solidFill>
                  <a:schemeClr val="tx1">
                    <a:tint val="75000"/>
                  </a:schemeClr>
                </a:solidFill>
              </a:defRPr>
            </a:lvl3pPr>
            <a:lvl4pPr marL="2194393" indent="0">
              <a:buNone/>
              <a:defRPr sz="2300">
                <a:solidFill>
                  <a:schemeClr val="tx1">
                    <a:tint val="75000"/>
                  </a:schemeClr>
                </a:solidFill>
              </a:defRPr>
            </a:lvl4pPr>
            <a:lvl5pPr marL="2925858" indent="0">
              <a:buNone/>
              <a:defRPr sz="2300">
                <a:solidFill>
                  <a:schemeClr val="tx1">
                    <a:tint val="75000"/>
                  </a:schemeClr>
                </a:solidFill>
              </a:defRPr>
            </a:lvl5pPr>
            <a:lvl6pPr marL="3657321" indent="0">
              <a:buNone/>
              <a:defRPr sz="2300">
                <a:solidFill>
                  <a:schemeClr val="tx1">
                    <a:tint val="75000"/>
                  </a:schemeClr>
                </a:solidFill>
              </a:defRPr>
            </a:lvl6pPr>
            <a:lvl7pPr marL="4388786" indent="0">
              <a:buNone/>
              <a:defRPr sz="2300">
                <a:solidFill>
                  <a:schemeClr val="tx1">
                    <a:tint val="75000"/>
                  </a:schemeClr>
                </a:solidFill>
              </a:defRPr>
            </a:lvl7pPr>
            <a:lvl8pPr marL="5120251" indent="0">
              <a:buNone/>
              <a:defRPr sz="2300">
                <a:solidFill>
                  <a:schemeClr val="tx1">
                    <a:tint val="75000"/>
                  </a:schemeClr>
                </a:solidFill>
              </a:defRPr>
            </a:lvl8pPr>
            <a:lvl9pPr marL="5851714"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887B1-8395-4370-B4D1-BFCA7C73FD09}"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320"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81945"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38BAE-2583-4174-A742-260EC55D2745}" type="datetime1">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2E747-9DC2-428B-A7EB-13E2C51E5774}" type="datetime1">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1CDD4-A890-4743-A648-79B96482A573}" type="datetime1">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83FC8-E7FE-4333-9F26-D0435C422E96}" type="datetime1">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6" y="400475"/>
            <a:ext cx="8689975" cy="8584565"/>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5"/>
            <a:ext cx="5114132" cy="6880225"/>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716BD-9A67-4953-A29A-877C1E2D0BB0}" type="datetime1">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200"/>
            </a:lvl1pPr>
            <a:lvl2pPr marL="731465" indent="0">
              <a:buNone/>
              <a:defRPr sz="4400"/>
            </a:lvl2pPr>
            <a:lvl3pPr marL="1462928" indent="0">
              <a:buNone/>
              <a:defRPr sz="3800"/>
            </a:lvl3pPr>
            <a:lvl4pPr marL="2194393" indent="0">
              <a:buNone/>
              <a:defRPr sz="3200"/>
            </a:lvl4pPr>
            <a:lvl5pPr marL="2925858" indent="0">
              <a:buNone/>
              <a:defRPr sz="3200"/>
            </a:lvl5pPr>
            <a:lvl6pPr marL="3657321" indent="0">
              <a:buNone/>
              <a:defRPr sz="3200"/>
            </a:lvl6pPr>
            <a:lvl7pPr marL="4388786" indent="0">
              <a:buNone/>
              <a:defRPr sz="3200"/>
            </a:lvl7pPr>
            <a:lvl8pPr marL="5120251" indent="0">
              <a:buNone/>
              <a:defRPr sz="3200"/>
            </a:lvl8pPr>
            <a:lvl9pPr marL="5851714"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93BF-BB56-4C3C-BDAE-F228083FF92E}" type="datetime1">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1"/>
          </a:xfrm>
          <a:prstGeom prst="rect">
            <a:avLst/>
          </a:prstGeom>
        </p:spPr>
        <p:txBody>
          <a:bodyPr vert="horz" lIns="146293" tIns="73146" rIns="146293" bIns="73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293" tIns="73146" rIns="146293" bIns="73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1" y="9322648"/>
            <a:ext cx="3627120" cy="535516"/>
          </a:xfrm>
          <a:prstGeom prst="rect">
            <a:avLst/>
          </a:prstGeom>
        </p:spPr>
        <p:txBody>
          <a:bodyPr vert="horz" lIns="146293" tIns="73146" rIns="146293" bIns="73146" rtlCol="0" anchor="ctr"/>
          <a:lstStyle>
            <a:lvl1pPr algn="l">
              <a:defRPr sz="1900">
                <a:solidFill>
                  <a:schemeClr val="tx1">
                    <a:tint val="75000"/>
                  </a:schemeClr>
                </a:solidFill>
              </a:defRPr>
            </a:lvl1pPr>
          </a:lstStyle>
          <a:p>
            <a:fld id="{7F70AA18-D5F5-4FDC-B1AF-8BEF1C30E365}" type="datetime1">
              <a:rPr lang="en-US" smtClean="0"/>
              <a:t>6/24/2016</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46293" tIns="73146" rIns="146293" bIns="7314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46293" tIns="73146" rIns="146293" bIns="73146" rtlCol="0" anchor="ctr"/>
          <a:lstStyle>
            <a:lvl1pPr algn="r">
              <a:defRPr sz="1900">
                <a:solidFill>
                  <a:schemeClr val="tx1">
                    <a:tint val="75000"/>
                  </a:schemeClr>
                </a:solidFill>
              </a:defRPr>
            </a:lvl1pPr>
          </a:lstStyle>
          <a:p>
            <a:fld id="{567A9132-D15D-4A74-8541-8986EFBC7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462928" rtl="0" eaLnBrk="1" latinLnBrk="0" hangingPunct="1">
        <a:spcBef>
          <a:spcPct val="0"/>
        </a:spcBef>
        <a:buNone/>
        <a:defRPr sz="7100" kern="1200">
          <a:solidFill>
            <a:schemeClr val="tx1"/>
          </a:solidFill>
          <a:latin typeface="+mj-lt"/>
          <a:ea typeface="+mj-ea"/>
          <a:cs typeface="+mj-cs"/>
        </a:defRPr>
      </a:lvl1pPr>
    </p:titleStyle>
    <p:body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bluerobotics.com/wp-content/uploads/2016/03/BlueROV-Block-Diagram-20160318.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rdusub.com/initial-setup/" TargetMode="External"/><Relationship Id="rId1" Type="http://schemas.openxmlformats.org/officeDocument/2006/relationships/slideLayout" Target="../slideLayouts/slideLayout2.xml"/><Relationship Id="rId4" Type="http://schemas.openxmlformats.org/officeDocument/2006/relationships/hyperlink" Target="https://www.bluerobotics.com/store/electronics/lumen-light-r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amazon.com/Crius-External-Indicator-Pixhawk-Controller/dp/B00LAV9VLM?ie=UTF8&amp;psc=1&amp;redirect=true&amp;ref_=oh_aui_detailpage_o01_s0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uerobotics.com/forums/" TargetMode="External"/><Relationship Id="rId2" Type="http://schemas.openxmlformats.org/officeDocument/2006/relationships/hyperlink" Target="https://www.bluerobotics.com/wp-content/uploads/2016/06/Diagram-Mockup-Ethernet.jpg" TargetMode="External"/><Relationship Id="rId1" Type="http://schemas.openxmlformats.org/officeDocument/2006/relationships/slideLayout" Target="../slideLayouts/slideLayout2.xml"/><Relationship Id="rId6" Type="http://schemas.openxmlformats.org/officeDocument/2006/relationships/hyperlink" Target="https://www.bluerobotics.com/forums/topic/radio-calibration/" TargetMode="External"/><Relationship Id="rId5" Type="http://schemas.openxmlformats.org/officeDocument/2006/relationships/hyperlink" Target="http://ardusub.com/initial-setup/#configuring-parameters" TargetMode="External"/><Relationship Id="rId4" Type="http://schemas.openxmlformats.org/officeDocument/2006/relationships/hyperlink" Target="http://ardupilot.org/dev/docs/raspberry-pi-via-mavlink.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ros.org/install/" TargetMode="External"/><Relationship Id="rId3" Type="http://schemas.openxmlformats.org/officeDocument/2006/relationships/hyperlink" Target="http://ardusub.com/initial-setup/#install-qgroundcontrol" TargetMode="External"/><Relationship Id="rId7" Type="http://schemas.openxmlformats.org/officeDocument/2006/relationships/hyperlink" Target="https://www.bluerobotics.com/forums/topic/problem-with-running-bluerov/" TargetMode="External"/><Relationship Id="rId2" Type="http://schemas.openxmlformats.org/officeDocument/2006/relationships/hyperlink" Target="https://www.bluerobotics.com/forums/topic/radio-calibration/" TargetMode="External"/><Relationship Id="rId1" Type="http://schemas.openxmlformats.org/officeDocument/2006/relationships/slideLayout" Target="../slideLayouts/slideLayout2.xml"/><Relationship Id="rId6" Type="http://schemas.openxmlformats.org/officeDocument/2006/relationships/hyperlink" Target="https://www.bluerobotics.com/forums/topic/bluerov-ros-package-updates/" TargetMode="External"/><Relationship Id="rId5" Type="http://schemas.openxmlformats.org/officeDocument/2006/relationships/hyperlink" Target="http://firmware.ardusub.com/Sub/latest/" TargetMode="External"/><Relationship Id="rId4" Type="http://schemas.openxmlformats.org/officeDocument/2006/relationships/hyperlink" Target="https://github.com/mavlink/qgroundcontrol/releases/tag/v2.9.7b" TargetMode="External"/><Relationship Id="rId9" Type="http://schemas.openxmlformats.org/officeDocument/2006/relationships/hyperlink" Target="http://ardusub.com/initial-setup/#configuring-parameter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r1.cbsistatic.com/hub/i/2016/03/03/53945d8c-6ec9-4a2a-922a-6df3b2a5c372/img4085.jp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290" y="6833076"/>
            <a:ext cx="9326880" cy="831216"/>
          </a:xfrm>
        </p:spPr>
        <p:txBody>
          <a:bodyPr/>
          <a:lstStyle/>
          <a:p>
            <a:r>
              <a:rPr lang="en-US" dirty="0" smtClean="0"/>
              <a:t>BlueROV Electronics and Controls Documentation</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859" b="6859"/>
          <a:stretch>
            <a:fillRect/>
          </a:stretch>
        </p:blipFill>
        <p:spPr>
          <a:xfrm>
            <a:off x="3046890" y="590232"/>
            <a:ext cx="9326880" cy="6035040"/>
          </a:xfrm>
          <a:ln>
            <a:solidFill>
              <a:schemeClr val="tx1"/>
            </a:solidFill>
          </a:ln>
        </p:spPr>
      </p:pic>
      <p:sp>
        <p:nvSpPr>
          <p:cNvPr id="7" name="Rectangle 6"/>
          <p:cNvSpPr/>
          <p:nvPr/>
        </p:nvSpPr>
        <p:spPr>
          <a:xfrm>
            <a:off x="2458452" y="8077200"/>
            <a:ext cx="10554556" cy="584775"/>
          </a:xfrm>
          <a:prstGeom prst="rect">
            <a:avLst/>
          </a:prstGeom>
        </p:spPr>
        <p:txBody>
          <a:bodyPr wrap="none">
            <a:spAutoFit/>
          </a:bodyPr>
          <a:lstStyle/>
          <a:p>
            <a:r>
              <a:rPr lang="en-US" sz="1600" i="1" dirty="0" smtClean="0">
                <a:solidFill>
                  <a:srgbClr val="0000FF"/>
                </a:solidFill>
              </a:rPr>
              <a:t>Original presentation: </a:t>
            </a:r>
            <a:r>
              <a:rPr lang="en-US" sz="1600" i="1" dirty="0">
                <a:solidFill>
                  <a:srgbClr val="0000FF"/>
                </a:solidFill>
                <a:hlinkClick r:id="rId4"/>
              </a:rPr>
              <a:t>https://</a:t>
            </a:r>
            <a:r>
              <a:rPr lang="en-US" sz="1600" i="1" dirty="0" smtClean="0">
                <a:solidFill>
                  <a:srgbClr val="0000FF"/>
                </a:solidFill>
                <a:hlinkClick r:id="rId4"/>
              </a:rPr>
              <a:t>www.bluerobotics.com/wp-content/uploads/2016/03/BlueROV-Block-Diagram-20160318.pptx</a:t>
            </a:r>
            <a:endParaRPr lang="en-US" sz="1600" i="1" dirty="0" smtClean="0">
              <a:solidFill>
                <a:srgbClr val="0000FF"/>
              </a:solidFill>
            </a:endParaRPr>
          </a:p>
          <a:p>
            <a:r>
              <a:rPr lang="en-US" sz="1600" i="1" dirty="0">
                <a:solidFill>
                  <a:srgbClr val="0000FF"/>
                </a:solidFill>
              </a:rPr>
              <a:t>Original </a:t>
            </a:r>
            <a:r>
              <a:rPr lang="en-US" sz="1600" i="1" dirty="0" smtClean="0">
                <a:solidFill>
                  <a:srgbClr val="0000FF"/>
                </a:solidFill>
              </a:rPr>
              <a:t>forum post</a:t>
            </a:r>
            <a:r>
              <a:rPr lang="en-US" sz="1600" i="1" dirty="0">
                <a:solidFill>
                  <a:srgbClr val="0000FF"/>
                </a:solidFill>
              </a:rPr>
              <a:t>: </a:t>
            </a:r>
            <a:r>
              <a:rPr lang="en-US" sz="1600" i="1" u="sng" dirty="0">
                <a:solidFill>
                  <a:srgbClr val="0000FF"/>
                </a:solidFill>
              </a:rPr>
              <a:t>https://www.bluerobotics.com/forums/topic/bluerov-interconnect-diagram/</a:t>
            </a:r>
          </a:p>
        </p:txBody>
      </p:sp>
      <p:sp>
        <p:nvSpPr>
          <p:cNvPr id="9" name="Text Placeholder 3"/>
          <p:cNvSpPr txBox="1">
            <a:spLocks/>
          </p:cNvSpPr>
          <p:nvPr/>
        </p:nvSpPr>
        <p:spPr>
          <a:xfrm>
            <a:off x="228600" y="9038440"/>
            <a:ext cx="3200400" cy="562760"/>
          </a:xfrm>
          <a:prstGeom prst="rect">
            <a:avLst/>
          </a:prstGeom>
        </p:spPr>
        <p:txBody>
          <a:bodyPr>
            <a:normAutofit/>
          </a:bodyPr>
          <a:lst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400" dirty="0" smtClean="0"/>
              <a:t>The AUV Laboratory at MIT Sea Grant</a:t>
            </a:r>
          </a:p>
          <a:p>
            <a:pPr marL="0" indent="0">
              <a:buNone/>
            </a:pPr>
            <a:r>
              <a:rPr lang="en-US" sz="1400" dirty="0" smtClean="0"/>
              <a:t>June 24, 2016</a:t>
            </a:r>
            <a:endParaRPr lang="en-US" sz="1400" dirty="0"/>
          </a:p>
        </p:txBody>
      </p:sp>
    </p:spTree>
    <p:extLst>
      <p:ext uri="{BB962C8B-B14F-4D97-AF65-F5344CB8AC3E}">
        <p14:creationId xmlns:p14="http://schemas.microsoft.com/office/powerpoint/2010/main" val="273562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1"/>
            <a:ext cx="13990320" cy="2133600"/>
          </a:xfrm>
        </p:spPr>
        <p:txBody>
          <a:bodyPr>
            <a:normAutofit/>
          </a:bodyPr>
          <a:lstStyle/>
          <a:p>
            <a:r>
              <a:rPr lang="en-US" b="1" dirty="0" smtClean="0"/>
              <a:t>UBEC</a:t>
            </a:r>
            <a:br>
              <a:rPr lang="en-US" b="1" dirty="0" smtClean="0"/>
            </a:br>
            <a:r>
              <a:rPr lang="en-US" sz="2700" dirty="0" smtClean="0"/>
              <a:t>This page explains how to set up the 3A-6s UBEC Voltage regulator to power Raspberry Pi from </a:t>
            </a:r>
            <a:r>
              <a:rPr lang="en-US" sz="2700" dirty="0" err="1" smtClean="0"/>
              <a:t>LiPo</a:t>
            </a:r>
            <a:r>
              <a:rPr lang="en-US" sz="2700" dirty="0" smtClean="0"/>
              <a:t> safely.</a:t>
            </a:r>
            <a:endParaRPr lang="en-US" dirty="0"/>
          </a:p>
        </p:txBody>
      </p:sp>
      <p:sp>
        <p:nvSpPr>
          <p:cNvPr id="6" name="Rectangle 5"/>
          <p:cNvSpPr/>
          <p:nvPr/>
        </p:nvSpPr>
        <p:spPr>
          <a:xfrm>
            <a:off x="152400" y="9414943"/>
            <a:ext cx="13106400" cy="461665"/>
          </a:xfrm>
          <a:prstGeom prst="rect">
            <a:avLst/>
          </a:prstGeom>
        </p:spPr>
        <p:txBody>
          <a:bodyPr wrap="square">
            <a:spAutoFit/>
          </a:bodyPr>
          <a:lstStyle/>
          <a:p>
            <a:r>
              <a:rPr lang="en-US" sz="2400" dirty="0" smtClean="0">
                <a:solidFill>
                  <a:srgbClr val="0000FF"/>
                </a:solidFill>
              </a:rPr>
              <a:t>http</a:t>
            </a:r>
            <a:r>
              <a:rPr lang="en-US" sz="2400" dirty="0">
                <a:solidFill>
                  <a:srgbClr val="0000FF"/>
                </a:solidFill>
              </a:rPr>
              <a:t>://www.brontoseno.com/kategori-produk/sbecubec/</a:t>
            </a:r>
          </a:p>
        </p:txBody>
      </p:sp>
      <p:sp>
        <p:nvSpPr>
          <p:cNvPr id="8" name="TextBox 7"/>
          <p:cNvSpPr txBox="1"/>
          <p:nvPr/>
        </p:nvSpPr>
        <p:spPr>
          <a:xfrm>
            <a:off x="448714" y="4816866"/>
            <a:ext cx="3761017" cy="1200329"/>
          </a:xfrm>
          <a:prstGeom prst="rect">
            <a:avLst/>
          </a:prstGeom>
          <a:noFill/>
        </p:spPr>
        <p:txBody>
          <a:bodyPr wrap="square" rtlCol="0">
            <a:spAutoFit/>
          </a:bodyPr>
          <a:lstStyle/>
          <a:p>
            <a:r>
              <a:rPr lang="en-US" sz="3600" dirty="0" smtClean="0"/>
              <a:t>To BlueROV </a:t>
            </a:r>
          </a:p>
          <a:p>
            <a:r>
              <a:rPr lang="en-US" sz="3600" dirty="0" smtClean="0"/>
              <a:t>Terminal Board +/-</a:t>
            </a:r>
            <a:endParaRPr lang="en-US" sz="3600" dirty="0"/>
          </a:p>
        </p:txBody>
      </p:sp>
      <p:sp>
        <p:nvSpPr>
          <p:cNvPr id="12" name="Rectangle 11"/>
          <p:cNvSpPr/>
          <p:nvPr/>
        </p:nvSpPr>
        <p:spPr>
          <a:xfrm>
            <a:off x="6309639" y="3432236"/>
            <a:ext cx="3382721" cy="646331"/>
          </a:xfrm>
          <a:prstGeom prst="rect">
            <a:avLst/>
          </a:prstGeom>
        </p:spPr>
        <p:txBody>
          <a:bodyPr wrap="none">
            <a:spAutoFit/>
          </a:bodyPr>
          <a:lstStyle/>
          <a:p>
            <a:r>
              <a:rPr lang="en-US" sz="3600" b="1" dirty="0" smtClean="0"/>
              <a:t>Turnigy UBEC-5A</a:t>
            </a:r>
            <a:endParaRPr lang="en-US" sz="3600" dirty="0"/>
          </a:p>
        </p:txBody>
      </p:sp>
      <p:sp>
        <p:nvSpPr>
          <p:cNvPr id="13" name="Rectangle 12"/>
          <p:cNvSpPr/>
          <p:nvPr/>
        </p:nvSpPr>
        <p:spPr>
          <a:xfrm>
            <a:off x="4209732" y="3952879"/>
            <a:ext cx="1066800" cy="538608"/>
          </a:xfrm>
          <a:prstGeom prst="rect">
            <a:avLst/>
          </a:prstGeom>
        </p:spPr>
        <p:txBody>
          <a:bodyPr wrap="square">
            <a:spAutoFit/>
          </a:bodyPr>
          <a:lstStyle/>
          <a:p>
            <a:r>
              <a:rPr lang="en-US" b="1" dirty="0" smtClean="0"/>
              <a:t>Input</a:t>
            </a:r>
            <a:endParaRPr lang="en-US" dirty="0"/>
          </a:p>
        </p:txBody>
      </p:sp>
      <p:sp>
        <p:nvSpPr>
          <p:cNvPr id="19" name="TextBox 18"/>
          <p:cNvSpPr txBox="1"/>
          <p:nvPr/>
        </p:nvSpPr>
        <p:spPr>
          <a:xfrm>
            <a:off x="11269517" y="5616961"/>
            <a:ext cx="3482803" cy="1200329"/>
          </a:xfrm>
          <a:prstGeom prst="rect">
            <a:avLst/>
          </a:prstGeom>
          <a:noFill/>
        </p:spPr>
        <p:txBody>
          <a:bodyPr wrap="square" rtlCol="0">
            <a:spAutoFit/>
          </a:bodyPr>
          <a:lstStyle/>
          <a:p>
            <a:r>
              <a:rPr lang="en-US" sz="3600" dirty="0" smtClean="0"/>
              <a:t>To Raspberry Pi 5V and Gnd pins</a:t>
            </a:r>
            <a:endParaRPr lang="en-US" sz="3600" dirty="0"/>
          </a:p>
        </p:txBody>
      </p:sp>
      <p:pic>
        <p:nvPicPr>
          <p:cNvPr id="3" name="Picture 2"/>
          <p:cNvPicPr>
            <a:picLocks noChangeAspect="1"/>
          </p:cNvPicPr>
          <p:nvPr/>
        </p:nvPicPr>
        <p:blipFill rotWithShape="1">
          <a:blip r:embed="rId2"/>
          <a:srcRect b="14502"/>
          <a:stretch/>
        </p:blipFill>
        <p:spPr>
          <a:xfrm>
            <a:off x="4267200" y="4489339"/>
            <a:ext cx="6310325" cy="4115140"/>
          </a:xfrm>
          <a:prstGeom prst="rect">
            <a:avLst/>
          </a:prstGeom>
        </p:spPr>
      </p:pic>
      <p:sp>
        <p:nvSpPr>
          <p:cNvPr id="21" name="Rectangle 20"/>
          <p:cNvSpPr/>
          <p:nvPr/>
        </p:nvSpPr>
        <p:spPr>
          <a:xfrm>
            <a:off x="10762602" y="7822686"/>
            <a:ext cx="1447800" cy="538609"/>
          </a:xfrm>
          <a:prstGeom prst="rect">
            <a:avLst/>
          </a:prstGeom>
        </p:spPr>
        <p:txBody>
          <a:bodyPr wrap="square">
            <a:spAutoFit/>
          </a:bodyPr>
          <a:lstStyle/>
          <a:p>
            <a:r>
              <a:rPr lang="en-US" b="1" dirty="0" smtClean="0"/>
              <a:t>Output</a:t>
            </a:r>
            <a:endParaRPr lang="en-US" dirty="0"/>
          </a:p>
        </p:txBody>
      </p:sp>
    </p:spTree>
    <p:extLst>
      <p:ext uri="{BB962C8B-B14F-4D97-AF65-F5344CB8AC3E}">
        <p14:creationId xmlns:p14="http://schemas.microsoft.com/office/powerpoint/2010/main" val="45836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 Connections</a:t>
            </a:r>
            <a:endParaRPr lang="en-US" dirty="0"/>
          </a:p>
        </p:txBody>
      </p:sp>
      <p:pic>
        <p:nvPicPr>
          <p:cNvPr id="4" name="Content Placeholder 3"/>
          <p:cNvPicPr>
            <a:picLocks noGrp="1" noChangeAspect="1"/>
          </p:cNvPicPr>
          <p:nvPr>
            <p:ph idx="1"/>
          </p:nvPr>
        </p:nvPicPr>
        <p:blipFill>
          <a:blip r:embed="rId2"/>
          <a:stretch>
            <a:fillRect/>
          </a:stretch>
        </p:blipFill>
        <p:spPr>
          <a:xfrm>
            <a:off x="1600200" y="2079203"/>
            <a:ext cx="11379200" cy="6400800"/>
          </a:xfrm>
          <a:prstGeom prst="rect">
            <a:avLst/>
          </a:prstGeom>
        </p:spPr>
      </p:pic>
      <p:sp>
        <p:nvSpPr>
          <p:cNvPr id="5" name="Rectangle 4"/>
          <p:cNvSpPr/>
          <p:nvPr/>
        </p:nvSpPr>
        <p:spPr>
          <a:xfrm>
            <a:off x="228600" y="9388910"/>
            <a:ext cx="13106400" cy="461665"/>
          </a:xfrm>
          <a:prstGeom prst="rect">
            <a:avLst/>
          </a:prstGeom>
        </p:spPr>
        <p:txBody>
          <a:bodyPr wrap="square">
            <a:spAutoFit/>
          </a:bodyPr>
          <a:lstStyle/>
          <a:p>
            <a:r>
              <a:rPr lang="en-US" sz="2400" dirty="0" smtClean="0">
                <a:solidFill>
                  <a:srgbClr val="0000FF"/>
                </a:solidFill>
              </a:rPr>
              <a:t>http</a:t>
            </a:r>
            <a:r>
              <a:rPr lang="en-US" sz="2400" dirty="0">
                <a:solidFill>
                  <a:srgbClr val="0000FF"/>
                </a:solidFill>
              </a:rPr>
              <a:t>://docs.bluerobotics.com/assets/images/documentation/besc-labels.png</a:t>
            </a:r>
          </a:p>
        </p:txBody>
      </p:sp>
      <p:cxnSp>
        <p:nvCxnSpPr>
          <p:cNvPr id="7" name="Straight Connector 6"/>
          <p:cNvCxnSpPr/>
          <p:nvPr/>
        </p:nvCxnSpPr>
        <p:spPr>
          <a:xfrm>
            <a:off x="9296400" y="3124200"/>
            <a:ext cx="2667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86160" y="4648200"/>
            <a:ext cx="3581400" cy="1569660"/>
          </a:xfrm>
          <a:prstGeom prst="rect">
            <a:avLst/>
          </a:prstGeom>
          <a:noFill/>
        </p:spPr>
        <p:txBody>
          <a:bodyPr wrap="square" rtlCol="0">
            <a:spAutoFit/>
          </a:bodyPr>
          <a:lstStyle/>
          <a:p>
            <a:r>
              <a:rPr lang="en-US" sz="3200" dirty="0" smtClean="0"/>
              <a:t>5V not needed, cut the connections to avoid overheating</a:t>
            </a:r>
            <a:endParaRPr lang="en-US" sz="3200" dirty="0"/>
          </a:p>
        </p:txBody>
      </p:sp>
      <p:sp>
        <p:nvSpPr>
          <p:cNvPr id="11" name="TextBox 10"/>
          <p:cNvSpPr txBox="1"/>
          <p:nvPr/>
        </p:nvSpPr>
        <p:spPr>
          <a:xfrm>
            <a:off x="457200" y="4311534"/>
            <a:ext cx="3657600" cy="1877437"/>
          </a:xfrm>
          <a:prstGeom prst="rect">
            <a:avLst/>
          </a:prstGeom>
          <a:noFill/>
        </p:spPr>
        <p:txBody>
          <a:bodyPr wrap="square" rtlCol="0">
            <a:spAutoFit/>
          </a:bodyPr>
          <a:lstStyle/>
          <a:p>
            <a:r>
              <a:rPr lang="en-US" dirty="0" smtClean="0"/>
              <a:t>Motor directions determined by output phase, exact wiring not known until tested</a:t>
            </a:r>
            <a:endParaRPr lang="en-US" dirty="0"/>
          </a:p>
        </p:txBody>
      </p:sp>
    </p:spTree>
    <p:extLst>
      <p:ext uri="{BB962C8B-B14F-4D97-AF65-F5344CB8AC3E}">
        <p14:creationId xmlns:p14="http://schemas.microsoft.com/office/powerpoint/2010/main" val="359077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86055" y="3886200"/>
            <a:ext cx="956945" cy="2209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152400"/>
            <a:ext cx="13990320" cy="663998"/>
          </a:xfrm>
        </p:spPr>
        <p:txBody>
          <a:bodyPr>
            <a:noAutofit/>
          </a:bodyPr>
          <a:lstStyle/>
          <a:p>
            <a:r>
              <a:rPr lang="en-US" sz="3600" b="1" dirty="0" smtClean="0">
                <a:latin typeface="+mn-lt"/>
              </a:rPr>
              <a:t>OPTION - </a:t>
            </a:r>
            <a:r>
              <a:rPr lang="en-US" sz="3600" b="1" dirty="0" err="1" smtClean="0">
                <a:latin typeface="+mn-lt"/>
              </a:rPr>
              <a:t>Bluerobotics</a:t>
            </a:r>
            <a:r>
              <a:rPr lang="en-US" sz="3600" b="1" dirty="0" smtClean="0">
                <a:latin typeface="+mn-lt"/>
              </a:rPr>
              <a:t> Lumen </a:t>
            </a:r>
            <a:r>
              <a:rPr lang="en-US" sz="3600" b="1" dirty="0">
                <a:latin typeface="+mn-lt"/>
              </a:rPr>
              <a:t>Light(s</a:t>
            </a:r>
            <a:r>
              <a:rPr lang="en-US" sz="3600" b="1" dirty="0" smtClean="0">
                <a:latin typeface="+mn-lt"/>
              </a:rPr>
              <a:t>)</a:t>
            </a:r>
            <a:endParaRPr lang="en-US" sz="3600" b="1" dirty="0">
              <a:latin typeface="+mn-lt"/>
            </a:endParaRPr>
          </a:p>
        </p:txBody>
      </p:sp>
      <p:sp>
        <p:nvSpPr>
          <p:cNvPr id="4" name="Rectangle 3"/>
          <p:cNvSpPr/>
          <p:nvPr/>
        </p:nvSpPr>
        <p:spPr>
          <a:xfrm>
            <a:off x="457200" y="8081665"/>
            <a:ext cx="14706600" cy="1323439"/>
          </a:xfrm>
          <a:prstGeom prst="rect">
            <a:avLst/>
          </a:prstGeom>
        </p:spPr>
        <p:txBody>
          <a:bodyPr wrap="square">
            <a:spAutoFit/>
          </a:bodyPr>
          <a:lstStyle/>
          <a:p>
            <a:r>
              <a:rPr lang="en-US" sz="2000" b="1" dirty="0" smtClean="0"/>
              <a:t>***Lights </a:t>
            </a:r>
            <a:r>
              <a:rPr lang="en-US" sz="2000" b="1" dirty="0"/>
              <a:t>Setup</a:t>
            </a:r>
          </a:p>
          <a:p>
            <a:r>
              <a:rPr lang="en-US" sz="2000" dirty="0"/>
              <a:t>The lights feature is currently setup to support lights that use a standard servo PWM signal for control. Until light support is officially added to QGC, the “Gimbal Roll” settings are used to connect the light input to a servo output.</a:t>
            </a:r>
          </a:p>
          <a:p>
            <a:r>
              <a:rPr lang="en-US" sz="2000" dirty="0"/>
              <a:t>Select an available channel for the “Output channel” and </a:t>
            </a:r>
            <a:r>
              <a:rPr lang="en-US" sz="2000" i="1" dirty="0"/>
              <a:t>RC9</a:t>
            </a:r>
            <a:r>
              <a:rPr lang="en-US" sz="2000" dirty="0"/>
              <a:t> for the “Input channel”.</a:t>
            </a:r>
          </a:p>
        </p:txBody>
      </p:sp>
      <p:sp>
        <p:nvSpPr>
          <p:cNvPr id="5" name="Rectangle 4">
            <a:hlinkClick r:id="rId2"/>
          </p:cNvPr>
          <p:cNvSpPr/>
          <p:nvPr/>
        </p:nvSpPr>
        <p:spPr>
          <a:xfrm>
            <a:off x="457200" y="7696200"/>
            <a:ext cx="5988947" cy="461665"/>
          </a:xfrm>
          <a:prstGeom prst="rect">
            <a:avLst/>
          </a:prstGeom>
        </p:spPr>
        <p:txBody>
          <a:bodyPr wrap="none">
            <a:spAutoFit/>
          </a:bodyPr>
          <a:lstStyle/>
          <a:p>
            <a:r>
              <a:rPr lang="en-US" sz="2400" dirty="0">
                <a:solidFill>
                  <a:srgbClr val="0000FF"/>
                </a:solidFill>
              </a:rPr>
              <a:t>http://ardusub.com/initial-setup/#lights-setup</a:t>
            </a:r>
          </a:p>
        </p:txBody>
      </p:sp>
      <p:pic>
        <p:nvPicPr>
          <p:cNvPr id="1026" name="Picture 2" descr="lumen-r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120" b="29280"/>
          <a:stretch/>
        </p:blipFill>
        <p:spPr bwMode="auto">
          <a:xfrm>
            <a:off x="186055" y="1143000"/>
            <a:ext cx="4762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241280" y="1081833"/>
            <a:ext cx="4953000" cy="3785652"/>
          </a:xfrm>
          <a:prstGeom prst="rect">
            <a:avLst/>
          </a:prstGeom>
        </p:spPr>
        <p:txBody>
          <a:bodyPr wrap="square">
            <a:spAutoFit/>
          </a:bodyPr>
          <a:lstStyle/>
          <a:p>
            <a:r>
              <a:rPr lang="en-US" sz="2000" dirty="0"/>
              <a:t>Connect the </a:t>
            </a:r>
            <a:r>
              <a:rPr lang="en-US" sz="2000" dirty="0" smtClean="0"/>
              <a:t>Signal </a:t>
            </a:r>
            <a:r>
              <a:rPr lang="en-US" sz="2000" dirty="0"/>
              <a:t>wire </a:t>
            </a:r>
            <a:r>
              <a:rPr lang="en-US" sz="2000" dirty="0" smtClean="0"/>
              <a:t>and Ground to Aux Output on </a:t>
            </a:r>
            <a:r>
              <a:rPr lang="en-US" sz="2000" dirty="0" err="1" smtClean="0"/>
              <a:t>Pixhawk</a:t>
            </a:r>
            <a:r>
              <a:rPr lang="en-US" sz="2000" dirty="0" smtClean="0"/>
              <a:t> ***</a:t>
            </a:r>
          </a:p>
          <a:p>
            <a:r>
              <a:rPr lang="en-US" sz="2000" dirty="0" smtClean="0"/>
              <a:t>(Appropriate </a:t>
            </a:r>
            <a:r>
              <a:rPr lang="en-US" sz="2000" dirty="0"/>
              <a:t>microcontroller pin </a:t>
            </a:r>
            <a:r>
              <a:rPr lang="en-US" sz="2000" dirty="0" smtClean="0"/>
              <a:t>for </a:t>
            </a:r>
            <a:r>
              <a:rPr lang="en-US" sz="2000" dirty="0"/>
              <a:t>Brightness </a:t>
            </a:r>
            <a:r>
              <a:rPr lang="en-US" sz="2000" dirty="0" smtClean="0"/>
              <a:t>Control)</a:t>
            </a:r>
            <a:endParaRPr lang="en-US" sz="2000" dirty="0"/>
          </a:p>
          <a:p>
            <a:pPr lvl="1"/>
            <a:r>
              <a:rPr lang="en-US" sz="2000" dirty="0"/>
              <a:t>Yellow: PWM (3-48 volts</a:t>
            </a:r>
            <a:r>
              <a:rPr lang="en-US" sz="2000" dirty="0" smtClean="0"/>
              <a:t>) </a:t>
            </a:r>
          </a:p>
          <a:p>
            <a:pPr lvl="1"/>
            <a:r>
              <a:rPr lang="en-US" sz="2000" dirty="0" smtClean="0"/>
              <a:t>Provide a servo PWM pulse from 1100 </a:t>
            </a:r>
            <a:r>
              <a:rPr lang="en-US" sz="2000" dirty="0" err="1" smtClean="0"/>
              <a:t>μs</a:t>
            </a:r>
            <a:r>
              <a:rPr lang="en-US" sz="2000" dirty="0" smtClean="0"/>
              <a:t> (off) to 1900 </a:t>
            </a:r>
            <a:r>
              <a:rPr lang="en-US" sz="2000" dirty="0" err="1" smtClean="0"/>
              <a:t>μs</a:t>
            </a:r>
            <a:r>
              <a:rPr lang="en-US" sz="2000" dirty="0" smtClean="0"/>
              <a:t> (brightest)</a:t>
            </a:r>
          </a:p>
          <a:p>
            <a:pPr lvl="1"/>
            <a:endParaRPr lang="en-US" sz="2000" dirty="0"/>
          </a:p>
          <a:p>
            <a:r>
              <a:rPr lang="en-US" sz="2000" dirty="0"/>
              <a:t>Connect the power wires </a:t>
            </a:r>
            <a:r>
              <a:rPr lang="en-US" sz="2000" dirty="0" smtClean="0"/>
              <a:t>to </a:t>
            </a:r>
            <a:r>
              <a:rPr lang="en-US" sz="2000" dirty="0"/>
              <a:t>power </a:t>
            </a:r>
            <a:r>
              <a:rPr lang="en-US" sz="2000" dirty="0" smtClean="0"/>
              <a:t>Terminal Board </a:t>
            </a:r>
            <a:endParaRPr lang="en-US" sz="2000" dirty="0"/>
          </a:p>
          <a:p>
            <a:pPr lvl="1"/>
            <a:r>
              <a:rPr lang="en-US" sz="2000" dirty="0"/>
              <a:t>Red: +10-48 volts</a:t>
            </a:r>
          </a:p>
          <a:p>
            <a:pPr lvl="1"/>
            <a:r>
              <a:rPr lang="en-US" sz="2000" dirty="0"/>
              <a:t>Black: </a:t>
            </a:r>
            <a:r>
              <a:rPr lang="en-US" sz="2000" dirty="0" smtClean="0"/>
              <a:t>Ground</a:t>
            </a:r>
            <a:endParaRPr lang="en-US" sz="2000" dirty="0"/>
          </a:p>
        </p:txBody>
      </p:sp>
      <p:sp>
        <p:nvSpPr>
          <p:cNvPr id="7" name="Rectangle 6"/>
          <p:cNvSpPr/>
          <p:nvPr/>
        </p:nvSpPr>
        <p:spPr>
          <a:xfrm>
            <a:off x="3048000" y="3486090"/>
            <a:ext cx="3535263" cy="400110"/>
          </a:xfrm>
          <a:prstGeom prst="rect">
            <a:avLst/>
          </a:prstGeom>
        </p:spPr>
        <p:txBody>
          <a:bodyPr wrap="none">
            <a:spAutoFit/>
          </a:bodyPr>
          <a:lstStyle/>
          <a:p>
            <a:pPr lvl="1"/>
            <a:r>
              <a:rPr lang="en-US" sz="2000" dirty="0"/>
              <a:t>Yellow: PWM (3-48 volts</a:t>
            </a:r>
            <a:r>
              <a:rPr lang="en-US" sz="2000" dirty="0" smtClean="0"/>
              <a:t>)</a:t>
            </a:r>
          </a:p>
        </p:txBody>
      </p:sp>
      <p:sp>
        <p:nvSpPr>
          <p:cNvPr id="9" name="Rounded Rectangle 8"/>
          <p:cNvSpPr/>
          <p:nvPr/>
        </p:nvSpPr>
        <p:spPr>
          <a:xfrm>
            <a:off x="685800" y="3581400"/>
            <a:ext cx="2057400" cy="2819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Lumen</a:t>
            </a:r>
          </a:p>
          <a:p>
            <a:r>
              <a:rPr lang="en-US" dirty="0" smtClean="0"/>
              <a:t>Light</a:t>
            </a:r>
            <a:endParaRPr lang="en-US" dirty="0"/>
          </a:p>
        </p:txBody>
      </p:sp>
      <p:cxnSp>
        <p:nvCxnSpPr>
          <p:cNvPr id="11" name="Straight Connector 10"/>
          <p:cNvCxnSpPr/>
          <p:nvPr/>
        </p:nvCxnSpPr>
        <p:spPr>
          <a:xfrm>
            <a:off x="2774053" y="3886200"/>
            <a:ext cx="545554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4267200"/>
            <a:ext cx="5486400" cy="19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4648200"/>
            <a:ext cx="548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0" y="4267200"/>
            <a:ext cx="2384371" cy="400110"/>
          </a:xfrm>
          <a:prstGeom prst="rect">
            <a:avLst/>
          </a:prstGeom>
        </p:spPr>
        <p:txBody>
          <a:bodyPr wrap="none">
            <a:spAutoFit/>
          </a:bodyPr>
          <a:lstStyle/>
          <a:p>
            <a:pPr lvl="1"/>
            <a:r>
              <a:rPr lang="en-US" sz="2000" dirty="0"/>
              <a:t>Black: Ground</a:t>
            </a:r>
          </a:p>
        </p:txBody>
      </p:sp>
      <p:sp>
        <p:nvSpPr>
          <p:cNvPr id="15" name="Rectangle 14"/>
          <p:cNvSpPr/>
          <p:nvPr/>
        </p:nvSpPr>
        <p:spPr>
          <a:xfrm>
            <a:off x="3048000" y="3886200"/>
            <a:ext cx="2726259" cy="400110"/>
          </a:xfrm>
          <a:prstGeom prst="rect">
            <a:avLst/>
          </a:prstGeom>
        </p:spPr>
        <p:txBody>
          <a:bodyPr wrap="none">
            <a:spAutoFit/>
          </a:bodyPr>
          <a:lstStyle/>
          <a:p>
            <a:pPr lvl="1"/>
            <a:r>
              <a:rPr lang="en-US" sz="2000" dirty="0"/>
              <a:t>Red: +10-48 volts</a:t>
            </a:r>
          </a:p>
        </p:txBody>
      </p:sp>
      <p:sp>
        <p:nvSpPr>
          <p:cNvPr id="26" name="Rectangle 25"/>
          <p:cNvSpPr/>
          <p:nvPr/>
        </p:nvSpPr>
        <p:spPr>
          <a:xfrm>
            <a:off x="2743200" y="3733800"/>
            <a:ext cx="304800" cy="990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6" name="Elbow Connector 1045"/>
          <p:cNvCxnSpPr/>
          <p:nvPr/>
        </p:nvCxnSpPr>
        <p:spPr>
          <a:xfrm rot="10800000" flipV="1">
            <a:off x="2743200" y="3895755"/>
            <a:ext cx="12700" cy="1143000"/>
          </a:xfrm>
          <a:prstGeom prst="bentConnector3">
            <a:avLst>
              <a:gd name="adj1" fmla="val 600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flipV="1">
            <a:off x="2730500" y="4267200"/>
            <a:ext cx="12700" cy="1143000"/>
          </a:xfrm>
          <a:prstGeom prst="bentConnector3">
            <a:avLst>
              <a:gd name="adj1" fmla="val 468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flipV="1">
            <a:off x="2743201" y="4648200"/>
            <a:ext cx="12700" cy="1143000"/>
          </a:xfrm>
          <a:prstGeom prst="bentConnector3">
            <a:avLst>
              <a:gd name="adj1" fmla="val 300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Elbow Connector 1050"/>
          <p:cNvCxnSpPr/>
          <p:nvPr/>
        </p:nvCxnSpPr>
        <p:spPr>
          <a:xfrm rot="5400000">
            <a:off x="7700010" y="1901190"/>
            <a:ext cx="2514600" cy="1455420"/>
          </a:xfrm>
          <a:prstGeom prst="bentConnector3">
            <a:avLst>
              <a:gd name="adj1" fmla="val -909"/>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rot="10800000">
            <a:off x="13008927" y="5351175"/>
            <a:ext cx="956945" cy="2209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11430000" y="5029200"/>
            <a:ext cx="2057400" cy="2819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Lumen</a:t>
            </a:r>
          </a:p>
          <a:p>
            <a:pPr algn="ctr"/>
            <a:r>
              <a:rPr lang="en-US" dirty="0" smtClean="0"/>
              <a:t>Light</a:t>
            </a:r>
            <a:endParaRPr lang="en-US" dirty="0"/>
          </a:p>
        </p:txBody>
      </p:sp>
      <p:sp>
        <p:nvSpPr>
          <p:cNvPr id="74" name="Rectangle 73"/>
          <p:cNvSpPr/>
          <p:nvPr/>
        </p:nvSpPr>
        <p:spPr>
          <a:xfrm>
            <a:off x="11125200" y="5318760"/>
            <a:ext cx="304800" cy="990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Elbow Connector 34"/>
          <p:cNvCxnSpPr/>
          <p:nvPr/>
        </p:nvCxnSpPr>
        <p:spPr>
          <a:xfrm flipV="1">
            <a:off x="8229600" y="4286312"/>
            <a:ext cx="2590800" cy="1"/>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29600" y="4648200"/>
            <a:ext cx="2743200" cy="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6816298" y="6400800"/>
            <a:ext cx="4282023" cy="1015663"/>
          </a:xfrm>
          <a:prstGeom prst="rect">
            <a:avLst/>
          </a:prstGeom>
        </p:spPr>
        <p:txBody>
          <a:bodyPr wrap="square">
            <a:spAutoFit/>
          </a:bodyPr>
          <a:lstStyle/>
          <a:p>
            <a:pPr lvl="1" algn="ctr"/>
            <a:r>
              <a:rPr lang="en-US" sz="2000" dirty="0" smtClean="0"/>
              <a:t>Additional Lights can be connected in Daisy Chain Fashion</a:t>
            </a:r>
          </a:p>
        </p:txBody>
      </p:sp>
      <p:sp>
        <p:nvSpPr>
          <p:cNvPr id="114" name="Rectangle 113"/>
          <p:cNvSpPr/>
          <p:nvPr/>
        </p:nvSpPr>
        <p:spPr>
          <a:xfrm>
            <a:off x="11123872" y="6543645"/>
            <a:ext cx="304800" cy="990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p:nvPr/>
        </p:nvCxnSpPr>
        <p:spPr>
          <a:xfrm rot="5400000">
            <a:off x="8012430" y="2975610"/>
            <a:ext cx="2895600" cy="449580"/>
          </a:xfrm>
          <a:prstGeom prst="bentConnector3">
            <a:avLst>
              <a:gd name="adj1"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685020" y="1143000"/>
            <a:ext cx="55626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PIX</a:t>
            </a:r>
          </a:p>
          <a:p>
            <a:pPr algn="ctr"/>
            <a:r>
              <a:rPr lang="en-US" sz="1800" dirty="0" smtClean="0"/>
              <a:t>Aux</a:t>
            </a:r>
            <a:endParaRPr lang="en-US" sz="1800" dirty="0"/>
          </a:p>
        </p:txBody>
      </p:sp>
      <p:cxnSp>
        <p:nvCxnSpPr>
          <p:cNvPr id="36" name="Elbow Connector 35"/>
          <p:cNvCxnSpPr>
            <a:stCxn id="28" idx="3"/>
            <a:endCxn id="74" idx="1"/>
          </p:cNvCxnSpPr>
          <p:nvPr/>
        </p:nvCxnSpPr>
        <p:spPr>
          <a:xfrm>
            <a:off x="2971800" y="5524500"/>
            <a:ext cx="8153400" cy="28956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3048000" y="5181600"/>
            <a:ext cx="8077200" cy="381000"/>
          </a:xfrm>
          <a:prstGeom prst="bentConnector3">
            <a:avLst>
              <a:gd name="adj1" fmla="val 54717"/>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2971800" y="5791200"/>
            <a:ext cx="8153400" cy="381000"/>
          </a:xfrm>
          <a:prstGeom prst="bentConnector3">
            <a:avLst>
              <a:gd name="adj1" fmla="val 450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667000" y="5029200"/>
            <a:ext cx="304800" cy="990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6055" y="7191643"/>
            <a:ext cx="7772400" cy="369332"/>
          </a:xfrm>
          <a:prstGeom prst="rect">
            <a:avLst/>
          </a:prstGeom>
        </p:spPr>
        <p:txBody>
          <a:bodyPr>
            <a:spAutoFit/>
          </a:bodyPr>
          <a:lstStyle/>
          <a:p>
            <a:r>
              <a:rPr lang="en-US" sz="1800" dirty="0">
                <a:hlinkClick r:id="rId4"/>
              </a:rPr>
              <a:t>https://www.bluerobotics.com/store/electronics/lumen-light-r1/</a:t>
            </a:r>
            <a:endParaRPr lang="en-US" sz="1800" dirty="0"/>
          </a:p>
        </p:txBody>
      </p:sp>
    </p:spTree>
    <p:extLst>
      <p:ext uri="{BB962C8B-B14F-4D97-AF65-F5344CB8AC3E}">
        <p14:creationId xmlns:p14="http://schemas.microsoft.com/office/powerpoint/2010/main" val="1137021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5240000" cy="1425998"/>
          </a:xfrm>
        </p:spPr>
        <p:txBody>
          <a:bodyPr>
            <a:noAutofit/>
          </a:bodyPr>
          <a:lstStyle/>
          <a:p>
            <a:r>
              <a:rPr lang="en-US" sz="3600" b="1" dirty="0"/>
              <a:t>OPTION - </a:t>
            </a:r>
            <a:r>
              <a:rPr lang="en-US" sz="3600" b="1" dirty="0" smtClean="0"/>
              <a:t>Use </a:t>
            </a:r>
            <a:r>
              <a:rPr lang="en-US" sz="3600" b="1" dirty="0"/>
              <a:t>of an Ethernet Breakout to allow removal / replacement of penetrator from endcap without cutting wires.</a:t>
            </a:r>
            <a:endParaRPr lang="en-US" sz="3600" b="1" dirty="0"/>
          </a:p>
        </p:txBody>
      </p:sp>
      <p:pic>
        <p:nvPicPr>
          <p:cNvPr id="1027" name="Picture 3"/>
          <p:cNvPicPr>
            <a:picLocks noChangeAspect="1" noChangeArrowheads="1"/>
          </p:cNvPicPr>
          <p:nvPr/>
        </p:nvPicPr>
        <p:blipFill>
          <a:blip r:embed="rId2" cstate="print"/>
          <a:srcRect l="23060" t="22917" r="14861" b="26042"/>
          <a:stretch>
            <a:fillRect/>
          </a:stretch>
        </p:blipFill>
        <p:spPr bwMode="auto">
          <a:xfrm>
            <a:off x="381000" y="1676399"/>
            <a:ext cx="9906000" cy="457918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24231" t="34375" r="13690" b="13542"/>
          <a:stretch>
            <a:fillRect/>
          </a:stretch>
        </p:blipFill>
        <p:spPr bwMode="auto">
          <a:xfrm>
            <a:off x="6705600" y="6019800"/>
            <a:ext cx="7924800" cy="3738113"/>
          </a:xfrm>
          <a:prstGeom prst="rect">
            <a:avLst/>
          </a:prstGeom>
          <a:noFill/>
          <a:ln w="9525">
            <a:noFill/>
            <a:miter lim="800000"/>
            <a:headEnd/>
            <a:tailEnd/>
          </a:ln>
        </p:spPr>
      </p:pic>
      <p:pic>
        <p:nvPicPr>
          <p:cNvPr id="1030" name="Picture 6" descr="http://i.ebayimg.com/images/g/z5MAAOSwY45UURpd/s-l1600.jpg"/>
          <p:cNvPicPr>
            <a:picLocks noChangeAspect="1" noChangeArrowheads="1"/>
          </p:cNvPicPr>
          <p:nvPr/>
        </p:nvPicPr>
        <p:blipFill>
          <a:blip r:embed="rId4" cstate="print"/>
          <a:srcRect t="18293" b="23170"/>
          <a:stretch>
            <a:fillRect/>
          </a:stretch>
        </p:blipFill>
        <p:spPr bwMode="auto">
          <a:xfrm>
            <a:off x="990600" y="6629400"/>
            <a:ext cx="4816475" cy="2819400"/>
          </a:xfrm>
          <a:prstGeom prst="rect">
            <a:avLst/>
          </a:prstGeom>
          <a:noFill/>
        </p:spPr>
      </p:pic>
      <p:pic>
        <p:nvPicPr>
          <p:cNvPr id="1032" name="Picture 8" descr="http://i.ebayimg.com/images/g/Rj4AAOSwgQ9Vi7Mx/s-l1600.jpg"/>
          <p:cNvPicPr>
            <a:picLocks noChangeAspect="1" noChangeArrowheads="1"/>
          </p:cNvPicPr>
          <p:nvPr/>
        </p:nvPicPr>
        <p:blipFill>
          <a:blip r:embed="rId5" cstate="print"/>
          <a:srcRect/>
          <a:stretch>
            <a:fillRect/>
          </a:stretch>
        </p:blipFill>
        <p:spPr bwMode="auto">
          <a:xfrm>
            <a:off x="10134600" y="1447800"/>
            <a:ext cx="4343400" cy="3257550"/>
          </a:xfrm>
          <a:prstGeom prst="rect">
            <a:avLst/>
          </a:prstGeom>
          <a:noFill/>
        </p:spPr>
      </p:pic>
    </p:spTree>
    <p:extLst>
      <p:ext uri="{BB962C8B-B14F-4D97-AF65-F5344CB8AC3E}">
        <p14:creationId xmlns:p14="http://schemas.microsoft.com/office/powerpoint/2010/main" val="220896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13990320" cy="1121198"/>
          </a:xfrm>
        </p:spPr>
        <p:txBody>
          <a:bodyPr>
            <a:normAutofit/>
          </a:bodyPr>
          <a:lstStyle/>
          <a:p>
            <a:r>
              <a:rPr lang="en-US" sz="3600" b="1" dirty="0" smtClean="0"/>
              <a:t>OPTIONAL </a:t>
            </a:r>
            <a:r>
              <a:rPr lang="en-US" sz="3600" b="1" dirty="0"/>
              <a:t>- </a:t>
            </a:r>
            <a:r>
              <a:rPr lang="en-US" sz="3600" b="1" dirty="0" smtClean="0"/>
              <a:t>Adaptor for USB Connection Between </a:t>
            </a:r>
            <a:r>
              <a:rPr lang="en-US" sz="3600" b="1" dirty="0" err="1" smtClean="0"/>
              <a:t>Pixhawk</a:t>
            </a:r>
            <a:r>
              <a:rPr lang="en-US" sz="3600" b="1" dirty="0" smtClean="0"/>
              <a:t> and Pi</a:t>
            </a:r>
            <a:endParaRPr lang="en-US" sz="3600" b="1" dirty="0"/>
          </a:p>
        </p:txBody>
      </p:sp>
      <p:sp>
        <p:nvSpPr>
          <p:cNvPr id="4" name="Rectangle 3"/>
          <p:cNvSpPr/>
          <p:nvPr/>
        </p:nvSpPr>
        <p:spPr>
          <a:xfrm>
            <a:off x="381000" y="2286000"/>
            <a:ext cx="7772400" cy="984885"/>
          </a:xfrm>
          <a:prstGeom prst="rect">
            <a:avLst/>
          </a:prstGeom>
        </p:spPr>
        <p:txBody>
          <a:bodyPr>
            <a:spAutoFit/>
          </a:bodyPr>
          <a:lstStyle/>
          <a:p>
            <a:r>
              <a:rPr lang="en-US" b="1" dirty="0" err="1" smtClean="0"/>
              <a:t>Crius</a:t>
            </a:r>
            <a:r>
              <a:rPr lang="en-US" b="1" dirty="0" smtClean="0"/>
              <a:t> RGB External LED Indicator USB Module for </a:t>
            </a:r>
            <a:r>
              <a:rPr lang="en-US" b="1" dirty="0" err="1" smtClean="0"/>
              <a:t>Pixhawk</a:t>
            </a:r>
            <a:r>
              <a:rPr lang="en-US" b="1" dirty="0" smtClean="0"/>
              <a:t> Flight Controller </a:t>
            </a:r>
            <a:endParaRPr lang="en-US" b="1" dirty="0"/>
          </a:p>
        </p:txBody>
      </p:sp>
      <p:pic>
        <p:nvPicPr>
          <p:cNvPr id="23554" name="Picture 2" descr="http://ecx.images-amazon.com/images/I/61t61l0GObL._SL1500_.jpg"/>
          <p:cNvPicPr>
            <a:picLocks noChangeAspect="1" noChangeArrowheads="1"/>
          </p:cNvPicPr>
          <p:nvPr/>
        </p:nvPicPr>
        <p:blipFill>
          <a:blip r:embed="rId2" cstate="print"/>
          <a:srcRect/>
          <a:stretch>
            <a:fillRect/>
          </a:stretch>
        </p:blipFill>
        <p:spPr bwMode="auto">
          <a:xfrm>
            <a:off x="914400" y="4648200"/>
            <a:ext cx="6007100" cy="4505325"/>
          </a:xfrm>
          <a:prstGeom prst="rect">
            <a:avLst/>
          </a:prstGeom>
          <a:noFill/>
        </p:spPr>
      </p:pic>
      <p:pic>
        <p:nvPicPr>
          <p:cNvPr id="23556" name="Picture 4" descr="http://ecx.images-amazon.com/images/I/715HGxaPpiL._SL1500_.jpg"/>
          <p:cNvPicPr>
            <a:picLocks noChangeAspect="1" noChangeArrowheads="1"/>
          </p:cNvPicPr>
          <p:nvPr/>
        </p:nvPicPr>
        <p:blipFill>
          <a:blip r:embed="rId3" cstate="print"/>
          <a:srcRect/>
          <a:stretch>
            <a:fillRect/>
          </a:stretch>
        </p:blipFill>
        <p:spPr bwMode="auto">
          <a:xfrm>
            <a:off x="7239000" y="4191000"/>
            <a:ext cx="6654800" cy="4991100"/>
          </a:xfrm>
          <a:prstGeom prst="rect">
            <a:avLst/>
          </a:prstGeom>
          <a:noFill/>
        </p:spPr>
      </p:pic>
      <p:sp>
        <p:nvSpPr>
          <p:cNvPr id="5" name="Rectangle 4"/>
          <p:cNvSpPr/>
          <p:nvPr/>
        </p:nvSpPr>
        <p:spPr>
          <a:xfrm>
            <a:off x="228600" y="3276600"/>
            <a:ext cx="14859000" cy="1431161"/>
          </a:xfrm>
          <a:prstGeom prst="rect">
            <a:avLst/>
          </a:prstGeom>
        </p:spPr>
        <p:txBody>
          <a:bodyPr wrap="square">
            <a:spAutoFit/>
          </a:bodyPr>
          <a:lstStyle/>
          <a:p>
            <a:r>
              <a:rPr lang="en-US" dirty="0" smtClean="0">
                <a:hlinkClick r:id="rId4"/>
              </a:rPr>
              <a:t>http://www.amazon.com/Crius-External-Indicator-Pixhawk-Controller/dp/B00LAV9VLM?ie=UTF8&amp;psc=1&amp;redirect=true&amp;ref_=oh_aui_detailpage_o01_s00</a:t>
            </a:r>
            <a:endParaRPr lang="en-US" dirty="0" smtClean="0"/>
          </a:p>
          <a:p>
            <a:endParaRPr lang="en-US" dirty="0"/>
          </a:p>
        </p:txBody>
      </p:sp>
      <p:sp>
        <p:nvSpPr>
          <p:cNvPr id="8" name="TextBox 7"/>
          <p:cNvSpPr txBox="1"/>
          <p:nvPr/>
        </p:nvSpPr>
        <p:spPr>
          <a:xfrm>
            <a:off x="304800" y="1219200"/>
            <a:ext cx="14859000" cy="984885"/>
          </a:xfrm>
          <a:prstGeom prst="rect">
            <a:avLst/>
          </a:prstGeom>
          <a:noFill/>
        </p:spPr>
        <p:txBody>
          <a:bodyPr wrap="square" rtlCol="0">
            <a:spAutoFit/>
          </a:bodyPr>
          <a:lstStyle/>
          <a:p>
            <a:r>
              <a:rPr lang="en-US" i="1" dirty="0" smtClean="0"/>
              <a:t>We found that direct USB </a:t>
            </a:r>
            <a:r>
              <a:rPr lang="en-US" i="1" dirty="0" err="1" smtClean="0"/>
              <a:t>connectionfrom</a:t>
            </a:r>
            <a:r>
              <a:rPr lang="en-US" i="1" dirty="0" smtClean="0"/>
              <a:t> </a:t>
            </a:r>
            <a:r>
              <a:rPr lang="en-US" i="1" dirty="0" err="1" smtClean="0"/>
              <a:t>Rasberry</a:t>
            </a:r>
            <a:r>
              <a:rPr lang="en-US" i="1" dirty="0" smtClean="0"/>
              <a:t> Pi to Micro USB connector on side of 3DR </a:t>
            </a:r>
            <a:r>
              <a:rPr lang="en-US" i="1" dirty="0" err="1" smtClean="0"/>
              <a:t>Pixhawk</a:t>
            </a:r>
            <a:r>
              <a:rPr lang="en-US" i="1" dirty="0" smtClean="0"/>
              <a:t> was unreliable so we used the following interface circuit to make the connection  </a:t>
            </a:r>
            <a:endParaRPr lang="en-US" i="1" dirty="0"/>
          </a:p>
        </p:txBody>
      </p:sp>
    </p:spTree>
    <p:extLst>
      <p:ext uri="{BB962C8B-B14F-4D97-AF65-F5344CB8AC3E}">
        <p14:creationId xmlns:p14="http://schemas.microsoft.com/office/powerpoint/2010/main" val="283633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3"/>
            <a:ext cx="13990320" cy="1121198"/>
          </a:xfrm>
        </p:spPr>
        <p:txBody>
          <a:bodyPr>
            <a:normAutofit fontScale="90000"/>
          </a:bodyPr>
          <a:lstStyle/>
          <a:p>
            <a:r>
              <a:rPr lang="en-US" dirty="0" smtClean="0"/>
              <a:t>Penetrators</a:t>
            </a:r>
            <a:endParaRPr lang="en-US" dirty="0"/>
          </a:p>
        </p:txBody>
      </p:sp>
      <p:sp>
        <p:nvSpPr>
          <p:cNvPr id="3" name="Content Placeholder 2"/>
          <p:cNvSpPr>
            <a:spLocks noGrp="1"/>
          </p:cNvSpPr>
          <p:nvPr>
            <p:ph idx="1"/>
          </p:nvPr>
        </p:nvSpPr>
        <p:spPr>
          <a:xfrm>
            <a:off x="1447800" y="2057400"/>
            <a:ext cx="6172200" cy="6400800"/>
          </a:xfrm>
          <a:solidFill>
            <a:schemeClr val="bg1">
              <a:lumMod val="85000"/>
            </a:schemeClr>
          </a:solidFill>
        </p:spPr>
        <p:txBody>
          <a:bodyPr>
            <a:noAutofit/>
          </a:bodyPr>
          <a:lstStyle/>
          <a:p>
            <a:pPr marL="0" indent="0">
              <a:buNone/>
            </a:pPr>
            <a:r>
              <a:rPr lang="en-US" sz="2400" b="1" dirty="0" smtClean="0"/>
              <a:t>Original Configuration</a:t>
            </a:r>
          </a:p>
          <a:p>
            <a:pPr marL="0" indent="0">
              <a:buNone/>
            </a:pPr>
            <a:r>
              <a:rPr lang="en-US" sz="2000" dirty="0" smtClean="0"/>
              <a:t>Main (4”) Enclosure (10 Holes)</a:t>
            </a:r>
          </a:p>
          <a:p>
            <a:pPr marL="228600" indent="-228600">
              <a:buFont typeface="+mj-lt"/>
              <a:buAutoNum type="arabicPeriod"/>
            </a:pPr>
            <a:r>
              <a:rPr lang="en-US" sz="2000" dirty="0" smtClean="0"/>
              <a:t>Vent/Purge</a:t>
            </a:r>
          </a:p>
          <a:p>
            <a:pPr marL="228600" indent="-228600">
              <a:buFont typeface="+mj-lt"/>
              <a:buAutoNum type="arabicPeriod"/>
            </a:pPr>
            <a:r>
              <a:rPr lang="en-US" sz="2000" dirty="0" smtClean="0"/>
              <a:t>Thruster 1</a:t>
            </a:r>
          </a:p>
          <a:p>
            <a:pPr marL="228600" indent="-228600">
              <a:buFont typeface="+mj-lt"/>
              <a:buAutoNum type="arabicPeriod"/>
            </a:pPr>
            <a:r>
              <a:rPr lang="en-US" sz="2000" dirty="0"/>
              <a:t>Thruster </a:t>
            </a:r>
            <a:r>
              <a:rPr lang="en-US" sz="2000" dirty="0" smtClean="0"/>
              <a:t>2</a:t>
            </a:r>
            <a:endParaRPr lang="en-US" sz="2000" dirty="0"/>
          </a:p>
          <a:p>
            <a:pPr marL="228600" indent="-228600">
              <a:buFont typeface="+mj-lt"/>
              <a:buAutoNum type="arabicPeriod"/>
            </a:pPr>
            <a:r>
              <a:rPr lang="en-US" sz="2000" dirty="0"/>
              <a:t>Thruster </a:t>
            </a:r>
            <a:r>
              <a:rPr lang="en-US" sz="2000" dirty="0" smtClean="0"/>
              <a:t>3</a:t>
            </a:r>
            <a:endParaRPr lang="en-US" sz="2000" dirty="0"/>
          </a:p>
          <a:p>
            <a:pPr marL="228600" indent="-228600">
              <a:buFont typeface="+mj-lt"/>
              <a:buAutoNum type="arabicPeriod"/>
            </a:pPr>
            <a:r>
              <a:rPr lang="en-US" sz="2000" dirty="0"/>
              <a:t>Thruster </a:t>
            </a:r>
            <a:r>
              <a:rPr lang="en-US" sz="2000" dirty="0" smtClean="0"/>
              <a:t>4</a:t>
            </a:r>
            <a:endParaRPr lang="en-US" sz="2000" dirty="0"/>
          </a:p>
          <a:p>
            <a:pPr marL="228600" indent="-228600">
              <a:buFont typeface="+mj-lt"/>
              <a:buAutoNum type="arabicPeriod"/>
            </a:pPr>
            <a:r>
              <a:rPr lang="en-US" sz="2000" dirty="0"/>
              <a:t>Thruster </a:t>
            </a:r>
            <a:r>
              <a:rPr lang="en-US" sz="2000" dirty="0" smtClean="0"/>
              <a:t>5</a:t>
            </a:r>
            <a:endParaRPr lang="en-US" sz="2000" dirty="0"/>
          </a:p>
          <a:p>
            <a:pPr marL="228600" indent="-228600">
              <a:buFont typeface="+mj-lt"/>
              <a:buAutoNum type="arabicPeriod"/>
            </a:pPr>
            <a:r>
              <a:rPr lang="en-US" sz="2000" dirty="0"/>
              <a:t>Thruster </a:t>
            </a:r>
            <a:r>
              <a:rPr lang="en-US" sz="2000" dirty="0" smtClean="0"/>
              <a:t>6</a:t>
            </a:r>
            <a:endParaRPr lang="en-US" sz="2000" dirty="0"/>
          </a:p>
          <a:p>
            <a:pPr marL="228600" indent="-228600">
              <a:buFont typeface="+mj-lt"/>
              <a:buAutoNum type="arabicPeriod"/>
            </a:pPr>
            <a:r>
              <a:rPr lang="en-US" sz="2000" dirty="0" smtClean="0"/>
              <a:t>Tether</a:t>
            </a:r>
          </a:p>
          <a:p>
            <a:pPr marL="228600" indent="-228600">
              <a:buFont typeface="+mj-lt"/>
              <a:buAutoNum type="arabicPeriod"/>
            </a:pPr>
            <a:r>
              <a:rPr lang="en-US" sz="2000" dirty="0" smtClean="0"/>
              <a:t>Pressure/Temp</a:t>
            </a:r>
          </a:p>
          <a:p>
            <a:pPr marL="228600" indent="-228600">
              <a:buFont typeface="+mj-lt"/>
              <a:buAutoNum type="arabicPeriod"/>
            </a:pPr>
            <a:r>
              <a:rPr lang="en-US" sz="2000" dirty="0" smtClean="0"/>
              <a:t>LED Light</a:t>
            </a:r>
          </a:p>
          <a:p>
            <a:pPr marL="228600" indent="-228600">
              <a:buFont typeface="+mj-lt"/>
              <a:buAutoNum type="arabicPeriod"/>
            </a:pPr>
            <a:endParaRPr lang="en-US" sz="2000" dirty="0"/>
          </a:p>
          <a:p>
            <a:pPr marL="0" indent="0">
              <a:buNone/>
            </a:pPr>
            <a:r>
              <a:rPr lang="en-US" sz="2000" dirty="0" smtClean="0">
                <a:solidFill>
                  <a:srgbClr val="FF0000"/>
                </a:solidFill>
              </a:rPr>
              <a:t>No Spares</a:t>
            </a:r>
          </a:p>
          <a:p>
            <a:pPr marL="0" indent="0">
              <a:buNone/>
            </a:pPr>
            <a:r>
              <a:rPr lang="en-US" sz="2000" dirty="0" smtClean="0">
                <a:solidFill>
                  <a:srgbClr val="FF0000"/>
                </a:solidFill>
              </a:rPr>
              <a:t>All Penetrators locations are </a:t>
            </a:r>
            <a:r>
              <a:rPr lang="en-US" sz="2000" dirty="0">
                <a:solidFill>
                  <a:srgbClr val="FF0000"/>
                </a:solidFill>
              </a:rPr>
              <a:t>i</a:t>
            </a:r>
            <a:r>
              <a:rPr lang="en-US" sz="2000" dirty="0" smtClean="0">
                <a:solidFill>
                  <a:srgbClr val="FF0000"/>
                </a:solidFill>
              </a:rPr>
              <a:t>nterchangeable</a:t>
            </a:r>
            <a:endParaRPr lang="en-US" sz="2000" dirty="0">
              <a:solidFill>
                <a:srgbClr val="FF0000"/>
              </a:solidFill>
            </a:endParaRPr>
          </a:p>
          <a:p>
            <a:pPr marL="0" indent="0">
              <a:buNone/>
            </a:pPr>
            <a:endParaRPr lang="en-US" sz="2000" dirty="0">
              <a:solidFill>
                <a:srgbClr val="FF0000"/>
              </a:solidFill>
            </a:endParaRPr>
          </a:p>
          <a:p>
            <a:pPr marL="0" indent="0">
              <a:buNone/>
            </a:pPr>
            <a:r>
              <a:rPr lang="en-US" sz="2000" dirty="0" smtClean="0">
                <a:solidFill>
                  <a:srgbClr val="FF0000"/>
                </a:solidFill>
              </a:rPr>
              <a:t>Note: 14-hole Endcap is Available from Blue Robotics</a:t>
            </a:r>
          </a:p>
          <a:p>
            <a:pPr marL="228600" indent="-228600">
              <a:buFont typeface="+mj-lt"/>
              <a:buAutoNum type="arabicPeriod"/>
            </a:pPr>
            <a:endParaRPr lang="en-US" sz="2000" dirty="0"/>
          </a:p>
        </p:txBody>
      </p:sp>
      <p:pic>
        <p:nvPicPr>
          <p:cNvPr id="1026" name="Picture 2" descr="end-cap-10-h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1828800"/>
            <a:ext cx="3234018" cy="3234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349636" y="1448361"/>
            <a:ext cx="3342582" cy="369332"/>
          </a:xfrm>
          <a:prstGeom prst="rect">
            <a:avLst/>
          </a:prstGeom>
        </p:spPr>
        <p:txBody>
          <a:bodyPr wrap="none">
            <a:spAutoFit/>
          </a:bodyPr>
          <a:lstStyle/>
          <a:p>
            <a:r>
              <a:rPr lang="en-US" sz="1800" b="1" dirty="0"/>
              <a:t>End Cap with 10 Holes (4″ Series)</a:t>
            </a:r>
          </a:p>
        </p:txBody>
      </p:sp>
      <p:pic>
        <p:nvPicPr>
          <p:cNvPr id="1028" name="Picture 4" descr="Watertight Enclosure Aluminum End C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5700" y="5769678"/>
            <a:ext cx="31623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0662475" y="5400346"/>
            <a:ext cx="4392549" cy="369332"/>
          </a:xfrm>
          <a:prstGeom prst="rect">
            <a:avLst/>
          </a:prstGeom>
        </p:spPr>
        <p:txBody>
          <a:bodyPr wrap="none">
            <a:spAutoFit/>
          </a:bodyPr>
          <a:lstStyle/>
          <a:p>
            <a:r>
              <a:rPr lang="en-US" sz="1800" b="1" dirty="0"/>
              <a:t>Aluminum End Cap with 14 Holes (4″ Series)</a:t>
            </a:r>
          </a:p>
        </p:txBody>
      </p:sp>
    </p:spTree>
    <p:extLst>
      <p:ext uri="{BB962C8B-B14F-4D97-AF65-F5344CB8AC3E}">
        <p14:creationId xmlns:p14="http://schemas.microsoft.com/office/powerpoint/2010/main" val="412330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09601"/>
            <a:ext cx="13990320" cy="8375440"/>
          </a:xfrm>
        </p:spPr>
        <p:txBody>
          <a:bodyPr>
            <a:normAutofit/>
          </a:bodyPr>
          <a:lstStyle/>
          <a:p>
            <a:pPr>
              <a:buNone/>
            </a:pPr>
            <a:r>
              <a:rPr lang="en-US" dirty="0" smtClean="0"/>
              <a:t>Comments:</a:t>
            </a:r>
          </a:p>
          <a:p>
            <a:r>
              <a:rPr lang="en-US" dirty="0" smtClean="0"/>
              <a:t>The “safety </a:t>
            </a:r>
            <a:r>
              <a:rPr lang="en-US" dirty="0" err="1" smtClean="0"/>
              <a:t>sw</a:t>
            </a:r>
            <a:r>
              <a:rPr lang="en-US" dirty="0" smtClean="0"/>
              <a:t>” is currently disabled in our recommended </a:t>
            </a:r>
          </a:p>
          <a:p>
            <a:r>
              <a:rPr lang="en-US" dirty="0" smtClean="0"/>
              <a:t>Changes have been made to diagram to power Raspberry Pi separately from Pixhawk</a:t>
            </a:r>
          </a:p>
          <a:p>
            <a:r>
              <a:rPr lang="en-US" dirty="0" smtClean="0"/>
              <a:t>ESC 5V connections removed by rec.</a:t>
            </a:r>
          </a:p>
          <a:p>
            <a:r>
              <a:rPr lang="en-US" dirty="0" smtClean="0"/>
              <a:t>GPS/Compass removed because ocean water</a:t>
            </a:r>
          </a:p>
          <a:p>
            <a:r>
              <a:rPr lang="en-US" dirty="0" smtClean="0"/>
              <a:t>Slides 1, 3, 4, 5, 8, 10, 11 added for clarity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Sources</a:t>
            </a:r>
            <a:endParaRPr lang="en-US" dirty="0"/>
          </a:p>
        </p:txBody>
      </p:sp>
      <p:sp>
        <p:nvSpPr>
          <p:cNvPr id="3" name="Content Placeholder 2"/>
          <p:cNvSpPr>
            <a:spLocks noGrp="1"/>
          </p:cNvSpPr>
          <p:nvPr>
            <p:ph idx="1"/>
          </p:nvPr>
        </p:nvSpPr>
        <p:spPr/>
        <p:txBody>
          <a:bodyPr/>
          <a:lstStyle/>
          <a:p>
            <a:r>
              <a:rPr lang="en-US" sz="2400" u="sng" dirty="0">
                <a:hlinkClick r:id="rId2"/>
              </a:rPr>
              <a:t>https://www.bluerobotics.com/wp-content/uploads/2016/06/Diagram-Mockup-Ethernet.jpg</a:t>
            </a:r>
            <a:r>
              <a:rPr lang="en-US" sz="2400" dirty="0"/>
              <a:t> </a:t>
            </a:r>
            <a:endParaRPr lang="en-US" sz="2400" dirty="0" smtClean="0"/>
          </a:p>
          <a:p>
            <a:r>
              <a:rPr lang="en-US" sz="2400" dirty="0">
                <a:hlinkClick r:id="rId3"/>
              </a:rPr>
              <a:t>https://www.bluerobotics.com/forums</a:t>
            </a:r>
            <a:r>
              <a:rPr lang="en-US" sz="2400" dirty="0" smtClean="0">
                <a:hlinkClick r:id="rId3"/>
              </a:rPr>
              <a:t>/</a:t>
            </a:r>
            <a:endParaRPr lang="en-US" sz="2400" dirty="0" smtClean="0"/>
          </a:p>
          <a:p>
            <a:r>
              <a:rPr lang="en-US" sz="2400" dirty="0">
                <a:hlinkClick r:id="rId4"/>
              </a:rPr>
              <a:t>http://</a:t>
            </a:r>
            <a:r>
              <a:rPr lang="en-US" sz="2400" dirty="0" smtClean="0">
                <a:hlinkClick r:id="rId4"/>
              </a:rPr>
              <a:t>ardupilot.org/dev/docs/raspberry-pi-via-mavlink.html</a:t>
            </a:r>
            <a:endParaRPr lang="en-US" sz="2400" dirty="0" smtClean="0"/>
          </a:p>
          <a:p>
            <a:r>
              <a:rPr lang="en-US" sz="2400" u="sng" dirty="0">
                <a:hlinkClick r:id="rId5"/>
              </a:rPr>
              <a:t>http://ardusub.com/initial-setup/#</a:t>
            </a:r>
            <a:r>
              <a:rPr lang="en-US" sz="2400" u="sng" dirty="0" smtClean="0">
                <a:hlinkClick r:id="rId5"/>
              </a:rPr>
              <a:t>configuring-parameters</a:t>
            </a:r>
            <a:endParaRPr lang="en-US" sz="2400" dirty="0"/>
          </a:p>
          <a:p>
            <a:r>
              <a:rPr lang="en-US" sz="2400" u="sng" dirty="0" smtClean="0">
                <a:hlinkClick r:id="rId6"/>
              </a:rPr>
              <a:t>https</a:t>
            </a:r>
            <a:r>
              <a:rPr lang="en-US" sz="2400" u="sng" dirty="0">
                <a:hlinkClick r:id="rId6"/>
              </a:rPr>
              <a:t>://www.bluerobotics.com/forums/topic/radio-calibration/</a:t>
            </a:r>
            <a:r>
              <a:rPr lang="en-US" sz="2400" dirty="0"/>
              <a:t> </a:t>
            </a:r>
            <a:endParaRPr lang="en-US" sz="2400" dirty="0" smtClean="0"/>
          </a:p>
          <a:p>
            <a:endParaRPr lang="en-US" sz="2400" dirty="0" smtClean="0"/>
          </a:p>
          <a:p>
            <a:endParaRPr lang="en-US" sz="2400" dirty="0" smtClean="0"/>
          </a:p>
          <a:p>
            <a:endParaRPr lang="en-US" sz="2400" dirty="0"/>
          </a:p>
          <a:p>
            <a:pPr marL="0" indent="0">
              <a:buNone/>
            </a:pPr>
            <a:endParaRPr lang="en-US" dirty="0"/>
          </a:p>
        </p:txBody>
      </p:sp>
    </p:spTree>
    <p:extLst>
      <p:ext uri="{BB962C8B-B14F-4D97-AF65-F5344CB8AC3E}">
        <p14:creationId xmlns:p14="http://schemas.microsoft.com/office/powerpoint/2010/main" val="3971429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Images</a:t>
            </a:r>
            <a:endParaRPr lang="en-US" dirty="0"/>
          </a:p>
        </p:txBody>
      </p:sp>
      <p:pic>
        <p:nvPicPr>
          <p:cNvPr id="4" name="Picture 3"/>
          <p:cNvPicPr/>
          <p:nvPr/>
        </p:nvPicPr>
        <p:blipFill>
          <a:blip r:embed="rId2"/>
          <a:stretch>
            <a:fillRect/>
          </a:stretch>
        </p:blipFill>
        <p:spPr>
          <a:xfrm>
            <a:off x="457200" y="3200400"/>
            <a:ext cx="7680960" cy="3505200"/>
          </a:xfrm>
          <a:prstGeom prst="rect">
            <a:avLst/>
          </a:prstGeom>
        </p:spPr>
      </p:pic>
      <p:pic>
        <p:nvPicPr>
          <p:cNvPr id="5" name="Picture 4"/>
          <p:cNvPicPr/>
          <p:nvPr/>
        </p:nvPicPr>
        <p:blipFill>
          <a:blip r:embed="rId3"/>
          <a:stretch>
            <a:fillRect/>
          </a:stretch>
        </p:blipFill>
        <p:spPr>
          <a:xfrm>
            <a:off x="8382000" y="2743200"/>
            <a:ext cx="6646545" cy="5638800"/>
          </a:xfrm>
          <a:prstGeom prst="rect">
            <a:avLst/>
          </a:prstGeom>
        </p:spPr>
      </p:pic>
    </p:spTree>
    <p:extLst>
      <p:ext uri="{BB962C8B-B14F-4D97-AF65-F5344CB8AC3E}">
        <p14:creationId xmlns:p14="http://schemas.microsoft.com/office/powerpoint/2010/main" val="409635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Images</a:t>
            </a:r>
            <a:endParaRPr lang="en-US" dirty="0"/>
          </a:p>
        </p:txBody>
      </p:sp>
      <p:pic>
        <p:nvPicPr>
          <p:cNvPr id="7" name="Picture 6"/>
          <p:cNvPicPr>
            <a:picLocks noChangeAspect="1"/>
          </p:cNvPicPr>
          <p:nvPr/>
        </p:nvPicPr>
        <p:blipFill>
          <a:blip r:embed="rId2"/>
          <a:stretch>
            <a:fillRect/>
          </a:stretch>
        </p:blipFill>
        <p:spPr>
          <a:xfrm>
            <a:off x="766354" y="2514600"/>
            <a:ext cx="8343900" cy="5457825"/>
          </a:xfrm>
          <a:prstGeom prst="rect">
            <a:avLst/>
          </a:prstGeom>
        </p:spPr>
      </p:pic>
    </p:spTree>
    <p:extLst>
      <p:ext uri="{BB962C8B-B14F-4D97-AF65-F5344CB8AC3E}">
        <p14:creationId xmlns:p14="http://schemas.microsoft.com/office/powerpoint/2010/main" val="380788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914400" y="1066800"/>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7086600" y="3048000"/>
            <a:ext cx="1676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Pixhawk</a:t>
            </a:r>
          </a:p>
          <a:p>
            <a:pPr algn="ctr"/>
            <a:r>
              <a:rPr lang="en-US" sz="1600" b="1" dirty="0" smtClean="0"/>
              <a:t>Autopilot</a:t>
            </a:r>
          </a:p>
          <a:p>
            <a:pPr algn="ctr"/>
            <a:endParaRPr lang="en-US" sz="1600" b="1" dirty="0"/>
          </a:p>
        </p:txBody>
      </p:sp>
      <p:sp>
        <p:nvSpPr>
          <p:cNvPr id="13" name="Rectangle 12"/>
          <p:cNvSpPr/>
          <p:nvPr/>
        </p:nvSpPr>
        <p:spPr>
          <a:xfrm>
            <a:off x="11887200" y="4419600"/>
            <a:ext cx="106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Raspberry Pi Camera Board</a:t>
            </a:r>
            <a:endParaRPr lang="en-US" sz="1600" b="1" dirty="0"/>
          </a:p>
        </p:txBody>
      </p:sp>
      <p:cxnSp>
        <p:nvCxnSpPr>
          <p:cNvPr id="15" name="Elbow Connector 14"/>
          <p:cNvCxnSpPr>
            <a:stCxn id="8" idx="3"/>
            <a:endCxn id="13" idx="1"/>
          </p:cNvCxnSpPr>
          <p:nvPr/>
        </p:nvCxnSpPr>
        <p:spPr>
          <a:xfrm>
            <a:off x="11506200" y="3941176"/>
            <a:ext cx="381000" cy="1088024"/>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p:nvPr/>
        </p:nvCxnSpPr>
        <p:spPr>
          <a:xfrm flipV="1">
            <a:off x="11163301" y="3851515"/>
            <a:ext cx="4229101" cy="2925"/>
          </a:xfrm>
          <a:prstGeom prst="bentConnector3">
            <a:avLst>
              <a:gd name="adj1" fmla="val 49628"/>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551703" y="3301545"/>
            <a:ext cx="1509196" cy="584775"/>
          </a:xfrm>
          <a:prstGeom prst="rect">
            <a:avLst/>
          </a:prstGeom>
          <a:noFill/>
        </p:spPr>
        <p:txBody>
          <a:bodyPr wrap="none" rtlCol="0">
            <a:spAutoFit/>
          </a:bodyPr>
          <a:lstStyle/>
          <a:p>
            <a:pPr algn="ctr"/>
            <a:r>
              <a:rPr lang="en-US" sz="1600" b="1" dirty="0" smtClean="0"/>
              <a:t>Ctrl / Data</a:t>
            </a:r>
          </a:p>
          <a:p>
            <a:pPr algn="ctr"/>
            <a:r>
              <a:rPr lang="en-US" sz="1600" b="1" dirty="0" smtClean="0"/>
              <a:t>Ethernet Tether</a:t>
            </a:r>
            <a:endParaRPr lang="en-US" sz="1600" b="1" dirty="0"/>
          </a:p>
        </p:txBody>
      </p:sp>
      <p:sp>
        <p:nvSpPr>
          <p:cNvPr id="22" name="Rectangle 21"/>
          <p:cNvSpPr/>
          <p:nvPr/>
        </p:nvSpPr>
        <p:spPr>
          <a:xfrm>
            <a:off x="1219200" y="1371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6600 </a:t>
            </a:r>
            <a:r>
              <a:rPr lang="en-US" sz="1600" b="1" dirty="0" err="1" smtClean="0"/>
              <a:t>mAh</a:t>
            </a:r>
            <a:r>
              <a:rPr lang="en-US" sz="1600" b="1" dirty="0" smtClean="0"/>
              <a:t> 4s </a:t>
            </a:r>
            <a:r>
              <a:rPr lang="en-US" sz="1600" b="1" dirty="0" err="1" smtClean="0"/>
              <a:t>Lipo</a:t>
            </a:r>
            <a:r>
              <a:rPr lang="en-US" sz="1600" b="1" dirty="0" smtClean="0"/>
              <a:t> Battery</a:t>
            </a:r>
          </a:p>
          <a:p>
            <a:pPr algn="ctr"/>
            <a:r>
              <a:rPr lang="en-US" sz="1600" b="1" dirty="0" smtClean="0"/>
              <a:t>14.8vdc</a:t>
            </a:r>
            <a:endParaRPr lang="en-US" sz="1600" b="1" dirty="0"/>
          </a:p>
        </p:txBody>
      </p:sp>
      <p:sp>
        <p:nvSpPr>
          <p:cNvPr id="23" name="Rectangle 22"/>
          <p:cNvSpPr/>
          <p:nvPr/>
        </p:nvSpPr>
        <p:spPr>
          <a:xfrm>
            <a:off x="4572000" y="2514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Power Module</a:t>
            </a:r>
            <a:endParaRPr lang="en-US" sz="1600" b="1" dirty="0"/>
          </a:p>
        </p:txBody>
      </p:sp>
      <p:cxnSp>
        <p:nvCxnSpPr>
          <p:cNvPr id="25" name="Elbow Connector 24"/>
          <p:cNvCxnSpPr>
            <a:stCxn id="48" idx="3"/>
            <a:endCxn id="54" idx="1"/>
          </p:cNvCxnSpPr>
          <p:nvPr/>
        </p:nvCxnSpPr>
        <p:spPr>
          <a:xfrm flipH="1">
            <a:off x="3048000" y="1828800"/>
            <a:ext cx="2438400" cy="1143000"/>
          </a:xfrm>
          <a:prstGeom prst="bentConnector5">
            <a:avLst>
              <a:gd name="adj1" fmla="val -9375"/>
              <a:gd name="adj2" fmla="val 50000"/>
              <a:gd name="adj3" fmla="val 10937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3"/>
          </p:cNvCxnSpPr>
          <p:nvPr/>
        </p:nvCxnSpPr>
        <p:spPr>
          <a:xfrm>
            <a:off x="5943600" y="29718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5638800" y="4267200"/>
            <a:ext cx="3810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57800" y="4876800"/>
            <a:ext cx="1600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sp>
        <p:nvSpPr>
          <p:cNvPr id="48" name="Rectangle 47"/>
          <p:cNvSpPr/>
          <p:nvPr/>
        </p:nvSpPr>
        <p:spPr>
          <a:xfrm>
            <a:off x="48006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XT90</a:t>
            </a:r>
            <a:endParaRPr lang="en-US" sz="1600" dirty="0">
              <a:solidFill>
                <a:schemeClr val="accent6">
                  <a:lumMod val="50000"/>
                </a:schemeClr>
              </a:solidFill>
            </a:endParaRPr>
          </a:p>
        </p:txBody>
      </p:sp>
      <p:sp>
        <p:nvSpPr>
          <p:cNvPr id="51" name="Rectangle 50"/>
          <p:cNvSpPr/>
          <p:nvPr/>
        </p:nvSpPr>
        <p:spPr>
          <a:xfrm>
            <a:off x="30480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XT90</a:t>
            </a:r>
            <a:endParaRPr lang="en-US" sz="1600" dirty="0">
              <a:solidFill>
                <a:schemeClr val="accent6">
                  <a:lumMod val="50000"/>
                </a:schemeClr>
              </a:solidFill>
            </a:endParaRPr>
          </a:p>
        </p:txBody>
      </p:sp>
      <p:sp>
        <p:nvSpPr>
          <p:cNvPr id="53" name="Rectangle 52"/>
          <p:cNvSpPr/>
          <p:nvPr/>
        </p:nvSpPr>
        <p:spPr>
          <a:xfrm>
            <a:off x="38862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sp>
        <p:nvSpPr>
          <p:cNvPr id="54" name="Rectangle 53"/>
          <p:cNvSpPr/>
          <p:nvPr/>
        </p:nvSpPr>
        <p:spPr>
          <a:xfrm>
            <a:off x="30480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cxnSp>
        <p:nvCxnSpPr>
          <p:cNvPr id="57" name="Elbow Connector 56"/>
          <p:cNvCxnSpPr>
            <a:stCxn id="51" idx="3"/>
            <a:endCxn id="48" idx="1"/>
          </p:cNvCxnSpPr>
          <p:nvPr/>
        </p:nvCxnSpPr>
        <p:spPr>
          <a:xfrm>
            <a:off x="3733800" y="1828800"/>
            <a:ext cx="1066800"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GPS</a:t>
            </a:r>
            <a:endParaRPr lang="en-US" sz="1200" dirty="0">
              <a:solidFill>
                <a:schemeClr val="accent6">
                  <a:lumMod val="50000"/>
                </a:schemeClr>
              </a:solidFill>
            </a:endParaRPr>
          </a:p>
        </p:txBody>
      </p:sp>
      <p:sp>
        <p:nvSpPr>
          <p:cNvPr id="59" name="TextBox 58"/>
          <p:cNvSpPr txBox="1"/>
          <p:nvPr/>
        </p:nvSpPr>
        <p:spPr>
          <a:xfrm>
            <a:off x="3810000" y="304800"/>
            <a:ext cx="7356373" cy="538609"/>
          </a:xfrm>
          <a:prstGeom prst="rect">
            <a:avLst/>
          </a:prstGeom>
          <a:noFill/>
        </p:spPr>
        <p:txBody>
          <a:bodyPr wrap="none" rtlCol="0">
            <a:spAutoFit/>
          </a:bodyPr>
          <a:lstStyle/>
          <a:p>
            <a:r>
              <a:rPr lang="en-US" b="1" dirty="0" smtClean="0"/>
              <a:t>BlueROV Electrical Interconnect Block Diagram</a:t>
            </a:r>
            <a:endParaRPr lang="en-US" b="1" dirty="0"/>
          </a:p>
        </p:txBody>
      </p:sp>
      <p:sp>
        <p:nvSpPr>
          <p:cNvPr id="60" name="Rectangle 59"/>
          <p:cNvSpPr/>
          <p:nvPr/>
        </p:nvSpPr>
        <p:spPr>
          <a:xfrm>
            <a:off x="3657600" y="4876800"/>
            <a:ext cx="16002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cxnSp>
        <p:nvCxnSpPr>
          <p:cNvPr id="62" name="Elbow Connector 61"/>
          <p:cNvCxnSpPr/>
          <p:nvPr/>
        </p:nvCxnSpPr>
        <p:spPr>
          <a:xfrm rot="5400000">
            <a:off x="4457700" y="4305300"/>
            <a:ext cx="381000" cy="762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62400" y="5029200"/>
            <a:ext cx="1050288" cy="338554"/>
          </a:xfrm>
          <a:prstGeom prst="rect">
            <a:avLst/>
          </a:prstGeom>
          <a:noFill/>
        </p:spPr>
        <p:txBody>
          <a:bodyPr wrap="none" rtlCol="0">
            <a:spAutoFit/>
          </a:bodyPr>
          <a:lstStyle/>
          <a:p>
            <a:r>
              <a:rPr lang="en-US" sz="1600" dirty="0" smtClean="0">
                <a:solidFill>
                  <a:schemeClr val="bg1"/>
                </a:solidFill>
              </a:rPr>
              <a:t>+14.8V DC</a:t>
            </a:r>
            <a:endParaRPr lang="en-US" sz="1600" dirty="0">
              <a:solidFill>
                <a:schemeClr val="bg1"/>
              </a:solidFill>
            </a:endParaRPr>
          </a:p>
        </p:txBody>
      </p:sp>
      <p:sp>
        <p:nvSpPr>
          <p:cNvPr id="66" name="Rectangle 65"/>
          <p:cNvSpPr/>
          <p:nvPr/>
        </p:nvSpPr>
        <p:spPr>
          <a:xfrm>
            <a:off x="22098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67" name="Rectangle 66"/>
          <p:cNvSpPr/>
          <p:nvPr/>
        </p:nvSpPr>
        <p:spPr>
          <a:xfrm>
            <a:off x="22098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81" name="Elbow Connector 80"/>
          <p:cNvCxnSpPr>
            <a:stCxn id="66" idx="2"/>
          </p:cNvCxnSpPr>
          <p:nvPr/>
        </p:nvCxnSpPr>
        <p:spPr>
          <a:xfrm rot="5400000">
            <a:off x="22479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p:cNvCxnSpPr>
          <p:nvPr/>
        </p:nvCxnSpPr>
        <p:spPr>
          <a:xfrm rot="16200000" flipH="1">
            <a:off x="25527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6" idx="2"/>
            <a:endCxn id="67" idx="0"/>
          </p:cNvCxnSpPr>
          <p:nvPr/>
        </p:nvCxnSpPr>
        <p:spPr>
          <a:xfrm rot="5400000">
            <a:off x="24003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962400" y="7239000"/>
            <a:ext cx="2436437" cy="538609"/>
          </a:xfrm>
          <a:prstGeom prst="rect">
            <a:avLst/>
          </a:prstGeom>
          <a:noFill/>
        </p:spPr>
        <p:txBody>
          <a:bodyPr wrap="none" rtlCol="0">
            <a:spAutoFit/>
          </a:bodyPr>
          <a:lstStyle/>
          <a:p>
            <a:pPr algn="ctr"/>
            <a:r>
              <a:rPr lang="en-US" dirty="0" smtClean="0"/>
              <a:t>ESCs  ……6x…..</a:t>
            </a:r>
            <a:endParaRPr lang="en-US" dirty="0"/>
          </a:p>
        </p:txBody>
      </p:sp>
      <p:sp>
        <p:nvSpPr>
          <p:cNvPr id="91" name="Rectangle 90"/>
          <p:cNvSpPr/>
          <p:nvPr/>
        </p:nvSpPr>
        <p:spPr>
          <a:xfrm>
            <a:off x="70104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92" name="Rectangle 91"/>
          <p:cNvSpPr/>
          <p:nvPr/>
        </p:nvSpPr>
        <p:spPr>
          <a:xfrm>
            <a:off x="70104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93" name="Elbow Connector 92"/>
          <p:cNvCxnSpPr>
            <a:stCxn id="91" idx="2"/>
          </p:cNvCxnSpPr>
          <p:nvPr/>
        </p:nvCxnSpPr>
        <p:spPr>
          <a:xfrm rot="5400000">
            <a:off x="70485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1" idx="2"/>
          </p:cNvCxnSpPr>
          <p:nvPr/>
        </p:nvCxnSpPr>
        <p:spPr>
          <a:xfrm rot="16200000" flipH="1">
            <a:off x="73533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1" idx="2"/>
            <a:endCxn id="92" idx="0"/>
          </p:cNvCxnSpPr>
          <p:nvPr/>
        </p:nvCxnSpPr>
        <p:spPr>
          <a:xfrm rot="5400000">
            <a:off x="72009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910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6576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246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7912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2578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Elbow Connector 136"/>
          <p:cNvCxnSpPr>
            <a:endCxn id="124" idx="2"/>
          </p:cNvCxnSpPr>
          <p:nvPr/>
        </p:nvCxnSpPr>
        <p:spPr>
          <a:xfrm rot="5400000" flipH="1" flipV="1">
            <a:off x="2838450" y="6000750"/>
            <a:ext cx="685800" cy="1485900"/>
          </a:xfrm>
          <a:prstGeom prst="bentConnector3">
            <a:avLst>
              <a:gd name="adj1" fmla="val 79167"/>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hape 138"/>
          <p:cNvCxnSpPr>
            <a:stCxn id="122" idx="2"/>
          </p:cNvCxnSpPr>
          <p:nvPr/>
        </p:nvCxnSpPr>
        <p:spPr>
          <a:xfrm rot="16200000" flipH="1">
            <a:off x="5772150" y="5619750"/>
            <a:ext cx="685800" cy="2247900"/>
          </a:xfrm>
          <a:prstGeom prst="bentConnector3">
            <a:avLst>
              <a:gd name="adj1" fmla="val 2222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8" idx="2"/>
          </p:cNvCxnSpPr>
          <p:nvPr/>
        </p:nvCxnSpPr>
        <p:spPr>
          <a:xfrm rot="5400000">
            <a:off x="3867150" y="5429250"/>
            <a:ext cx="685800" cy="2628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26" idx="2"/>
          </p:cNvCxnSpPr>
          <p:nvPr/>
        </p:nvCxnSpPr>
        <p:spPr>
          <a:xfrm rot="16200000" flipH="1">
            <a:off x="6800850" y="6191250"/>
            <a:ext cx="685800" cy="1104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81400" y="8686800"/>
            <a:ext cx="3200400" cy="538609"/>
          </a:xfrm>
          <a:prstGeom prst="rect">
            <a:avLst/>
          </a:prstGeom>
          <a:noFill/>
        </p:spPr>
        <p:txBody>
          <a:bodyPr wrap="square" rtlCol="0">
            <a:spAutoFit/>
          </a:bodyPr>
          <a:lstStyle/>
          <a:p>
            <a:r>
              <a:rPr lang="en-US" dirty="0" smtClean="0"/>
              <a:t>Thrusters ……6x…..</a:t>
            </a:r>
            <a:endParaRPr lang="en-US" dirty="0"/>
          </a:p>
        </p:txBody>
      </p:sp>
      <p:sp>
        <p:nvSpPr>
          <p:cNvPr id="152" name="TextBox 151"/>
          <p:cNvSpPr txBox="1"/>
          <p:nvPr/>
        </p:nvSpPr>
        <p:spPr>
          <a:xfrm>
            <a:off x="1066800" y="3657600"/>
            <a:ext cx="2514600" cy="984885"/>
          </a:xfrm>
          <a:prstGeom prst="rect">
            <a:avLst/>
          </a:prstGeom>
          <a:noFill/>
        </p:spPr>
        <p:txBody>
          <a:bodyPr wrap="square" rtlCol="0">
            <a:spAutoFit/>
          </a:bodyPr>
          <a:lstStyle/>
          <a:p>
            <a:r>
              <a:rPr lang="en-US" b="1" dirty="0" smtClean="0"/>
              <a:t>Pressure Enclosure</a:t>
            </a:r>
            <a:endParaRPr lang="en-US" b="1" dirty="0"/>
          </a:p>
        </p:txBody>
      </p:sp>
      <p:sp>
        <p:nvSpPr>
          <p:cNvPr id="157" name="Rectangle 156"/>
          <p:cNvSpPr/>
          <p:nvPr/>
        </p:nvSpPr>
        <p:spPr>
          <a:xfrm>
            <a:off x="13563602" y="3337112"/>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Topside (Laptop)</a:t>
            </a:r>
            <a:endParaRPr lang="en-US" sz="1600" dirty="0"/>
          </a:p>
        </p:txBody>
      </p:sp>
      <p:sp>
        <p:nvSpPr>
          <p:cNvPr id="158" name="Rectangle 157"/>
          <p:cNvSpPr/>
          <p:nvPr/>
        </p:nvSpPr>
        <p:spPr>
          <a:xfrm>
            <a:off x="25908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3914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0866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JST-XH</a:t>
            </a:r>
            <a:endParaRPr lang="en-US" sz="1200" dirty="0">
              <a:solidFill>
                <a:schemeClr val="accent6">
                  <a:lumMod val="50000"/>
                </a:schemeClr>
              </a:solidFill>
            </a:endParaRPr>
          </a:p>
        </p:txBody>
      </p:sp>
      <p:sp>
        <p:nvSpPr>
          <p:cNvPr id="169" name="Rectangle 168"/>
          <p:cNvSpPr/>
          <p:nvPr/>
        </p:nvSpPr>
        <p:spPr>
          <a:xfrm>
            <a:off x="8763000" y="3200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JST-XH</a:t>
            </a:r>
            <a:endParaRPr lang="en-US" sz="1200" dirty="0">
              <a:solidFill>
                <a:schemeClr val="accent6">
                  <a:lumMod val="50000"/>
                </a:schemeClr>
              </a:solidFill>
            </a:endParaRPr>
          </a:p>
        </p:txBody>
      </p:sp>
      <p:sp>
        <p:nvSpPr>
          <p:cNvPr id="170" name="Rectangle 169"/>
          <p:cNvSpPr/>
          <p:nvPr/>
        </p:nvSpPr>
        <p:spPr>
          <a:xfrm>
            <a:off x="83058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JST-XH</a:t>
            </a:r>
            <a:endParaRPr lang="en-US" sz="1200" dirty="0">
              <a:solidFill>
                <a:schemeClr val="accent6">
                  <a:lumMod val="50000"/>
                </a:schemeClr>
              </a:solidFill>
            </a:endParaRPr>
          </a:p>
        </p:txBody>
      </p:sp>
      <p:cxnSp>
        <p:nvCxnSpPr>
          <p:cNvPr id="179" name="Elbow Connector 178"/>
          <p:cNvCxnSpPr>
            <a:stCxn id="168" idx="2"/>
            <a:endCxn id="66" idx="0"/>
          </p:cNvCxnSpPr>
          <p:nvPr/>
        </p:nvCxnSpPr>
        <p:spPr>
          <a:xfrm rot="5400000">
            <a:off x="4385102" y="4156501"/>
            <a:ext cx="1211997" cy="4648200"/>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70" idx="2"/>
            <a:endCxn id="91" idx="0"/>
          </p:cNvCxnSpPr>
          <p:nvPr/>
        </p:nvCxnSpPr>
        <p:spPr>
          <a:xfrm rot="5400000">
            <a:off x="7395002" y="5947201"/>
            <a:ext cx="1211997" cy="1066800"/>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7580120" y="5493603"/>
            <a:ext cx="726482" cy="646331"/>
          </a:xfrm>
          <a:prstGeom prst="rect">
            <a:avLst/>
          </a:prstGeom>
          <a:noFill/>
        </p:spPr>
        <p:txBody>
          <a:bodyPr wrap="none" rtlCol="0">
            <a:spAutoFit/>
          </a:bodyPr>
          <a:lstStyle/>
          <a:p>
            <a:pPr algn="ctr"/>
            <a:r>
              <a:rPr lang="en-US" sz="1200" dirty="0" smtClean="0"/>
              <a:t>Main</a:t>
            </a:r>
          </a:p>
          <a:p>
            <a:pPr algn="ctr"/>
            <a:r>
              <a:rPr lang="en-US" sz="1200" dirty="0" smtClean="0"/>
              <a:t>Outputs </a:t>
            </a:r>
          </a:p>
          <a:p>
            <a:pPr algn="ctr"/>
            <a:r>
              <a:rPr lang="en-US" sz="1200" dirty="0" smtClean="0"/>
              <a:t>……6x….</a:t>
            </a:r>
            <a:endParaRPr lang="en-US" sz="1200" dirty="0"/>
          </a:p>
        </p:txBody>
      </p:sp>
      <p:sp>
        <p:nvSpPr>
          <p:cNvPr id="186" name="TextBox 185"/>
          <p:cNvSpPr txBox="1"/>
          <p:nvPr/>
        </p:nvSpPr>
        <p:spPr>
          <a:xfrm>
            <a:off x="7315200" y="4800600"/>
            <a:ext cx="1219200" cy="461665"/>
          </a:xfrm>
          <a:prstGeom prst="rect">
            <a:avLst/>
          </a:prstGeom>
          <a:noFill/>
        </p:spPr>
        <p:txBody>
          <a:bodyPr wrap="square" rtlCol="0">
            <a:spAutoFit/>
          </a:bodyPr>
          <a:lstStyle/>
          <a:p>
            <a:pPr algn="ctr"/>
            <a:r>
              <a:rPr lang="en-US" sz="1200" dirty="0" smtClean="0">
                <a:solidFill>
                  <a:schemeClr val="bg1"/>
                </a:solidFill>
              </a:rPr>
              <a:t>Main ESC PWM</a:t>
            </a:r>
          </a:p>
          <a:p>
            <a:pPr algn="ctr"/>
            <a:r>
              <a:rPr lang="en-US" sz="1200" dirty="0" smtClean="0">
                <a:solidFill>
                  <a:schemeClr val="bg1"/>
                </a:solidFill>
              </a:rPr>
              <a:t>Thruster Ctrl</a:t>
            </a:r>
            <a:endParaRPr lang="en-US" sz="1200" dirty="0">
              <a:solidFill>
                <a:schemeClr val="bg1"/>
              </a:solidFill>
            </a:endParaRPr>
          </a:p>
        </p:txBody>
      </p:sp>
      <p:sp>
        <p:nvSpPr>
          <p:cNvPr id="188" name="Rectangle 187"/>
          <p:cNvSpPr/>
          <p:nvPr/>
        </p:nvSpPr>
        <p:spPr>
          <a:xfrm>
            <a:off x="6629400" y="3429000"/>
            <a:ext cx="457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accent6">
                    <a:lumMod val="50000"/>
                  </a:schemeClr>
                </a:solidFill>
              </a:rPr>
              <a:t>BatPwr</a:t>
            </a:r>
            <a:r>
              <a:rPr lang="en-US" sz="1200" dirty="0" smtClean="0">
                <a:solidFill>
                  <a:schemeClr val="accent6">
                    <a:lumMod val="50000"/>
                  </a:schemeClr>
                </a:solidFill>
              </a:rPr>
              <a:t> In</a:t>
            </a:r>
            <a:endParaRPr lang="en-US" sz="1200" dirty="0">
              <a:solidFill>
                <a:schemeClr val="accent6">
                  <a:lumMod val="50000"/>
                </a:schemeClr>
              </a:solidFill>
            </a:endParaRPr>
          </a:p>
        </p:txBody>
      </p:sp>
      <p:sp>
        <p:nvSpPr>
          <p:cNvPr id="190" name="TextBox 189"/>
          <p:cNvSpPr txBox="1"/>
          <p:nvPr/>
        </p:nvSpPr>
        <p:spPr>
          <a:xfrm>
            <a:off x="5943600" y="2514600"/>
            <a:ext cx="609600" cy="461665"/>
          </a:xfrm>
          <a:prstGeom prst="rect">
            <a:avLst/>
          </a:prstGeom>
          <a:noFill/>
        </p:spPr>
        <p:txBody>
          <a:bodyPr wrap="square" rtlCol="0">
            <a:spAutoFit/>
          </a:bodyPr>
          <a:lstStyle/>
          <a:p>
            <a:pPr algn="ctr"/>
            <a:r>
              <a:rPr lang="en-US" sz="1200" dirty="0" smtClean="0"/>
              <a:t>Power </a:t>
            </a:r>
          </a:p>
          <a:p>
            <a:pPr algn="ctr"/>
            <a:r>
              <a:rPr lang="en-US" sz="1200" dirty="0" smtClean="0"/>
              <a:t>5V DC</a:t>
            </a:r>
            <a:endParaRPr lang="en-US" sz="1200" dirty="0"/>
          </a:p>
        </p:txBody>
      </p:sp>
      <p:sp>
        <p:nvSpPr>
          <p:cNvPr id="192" name="Rectangle 191"/>
          <p:cNvSpPr/>
          <p:nvPr/>
        </p:nvSpPr>
        <p:spPr>
          <a:xfrm>
            <a:off x="8763000" y="3962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Buzzer</a:t>
            </a:r>
            <a:endParaRPr lang="en-US" sz="1200" dirty="0">
              <a:solidFill>
                <a:schemeClr val="accent6">
                  <a:lumMod val="50000"/>
                </a:schemeClr>
              </a:solidFill>
            </a:endParaRPr>
          </a:p>
        </p:txBody>
      </p:sp>
      <p:sp>
        <p:nvSpPr>
          <p:cNvPr id="194" name="Rectangle 193"/>
          <p:cNvSpPr/>
          <p:nvPr/>
        </p:nvSpPr>
        <p:spPr>
          <a:xfrm>
            <a:off x="8991600" y="58674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Buzzer</a:t>
            </a:r>
          </a:p>
          <a:p>
            <a:pPr algn="ctr"/>
            <a:r>
              <a:rPr lang="it-IT" sz="1600" b="1" dirty="0" smtClean="0"/>
              <a:t>(Optional)</a:t>
            </a:r>
            <a:endParaRPr lang="it-IT" sz="1600" b="1" dirty="0"/>
          </a:p>
        </p:txBody>
      </p:sp>
      <p:cxnSp>
        <p:nvCxnSpPr>
          <p:cNvPr id="196" name="Shape 195"/>
          <p:cNvCxnSpPr>
            <a:stCxn id="192" idx="3"/>
            <a:endCxn id="194" idx="0"/>
          </p:cNvCxnSpPr>
          <p:nvPr/>
        </p:nvCxnSpPr>
        <p:spPr>
          <a:xfrm>
            <a:off x="9220200" y="4229100"/>
            <a:ext cx="304800" cy="1638300"/>
          </a:xfrm>
          <a:prstGeom prst="bentConnector2">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28800" y="2667000"/>
            <a:ext cx="814647" cy="338554"/>
          </a:xfrm>
          <a:prstGeom prst="rect">
            <a:avLst/>
          </a:prstGeom>
          <a:noFill/>
        </p:spPr>
        <p:txBody>
          <a:bodyPr wrap="none" rtlCol="0">
            <a:spAutoFit/>
          </a:bodyPr>
          <a:lstStyle/>
          <a:p>
            <a:r>
              <a:rPr lang="en-US" sz="1600" dirty="0" smtClean="0">
                <a:solidFill>
                  <a:srgbClr val="FF0000"/>
                </a:solidFill>
              </a:rPr>
              <a:t>+14.8V </a:t>
            </a:r>
            <a:endParaRPr lang="en-US" sz="1600" dirty="0">
              <a:solidFill>
                <a:srgbClr val="FF0000"/>
              </a:solidFill>
            </a:endParaRPr>
          </a:p>
        </p:txBody>
      </p:sp>
      <p:sp>
        <p:nvSpPr>
          <p:cNvPr id="210" name="TextBox 209"/>
          <p:cNvSpPr txBox="1"/>
          <p:nvPr/>
        </p:nvSpPr>
        <p:spPr>
          <a:xfrm>
            <a:off x="5795288" y="5029200"/>
            <a:ext cx="529312" cy="338554"/>
          </a:xfrm>
          <a:prstGeom prst="rect">
            <a:avLst/>
          </a:prstGeom>
          <a:noFill/>
        </p:spPr>
        <p:txBody>
          <a:bodyPr wrap="none" rtlCol="0">
            <a:spAutoFit/>
          </a:bodyPr>
          <a:lstStyle/>
          <a:p>
            <a:r>
              <a:rPr lang="en-US" sz="1600" dirty="0" smtClean="0">
                <a:solidFill>
                  <a:schemeClr val="bg1"/>
                </a:solidFill>
              </a:rPr>
              <a:t>Gnd</a:t>
            </a:r>
            <a:endParaRPr lang="en-US" sz="1600" dirty="0">
              <a:solidFill>
                <a:schemeClr val="bg1"/>
              </a:solidFill>
            </a:endParaRPr>
          </a:p>
        </p:txBody>
      </p:sp>
      <p:sp>
        <p:nvSpPr>
          <p:cNvPr id="101" name="TextBox 100"/>
          <p:cNvSpPr txBox="1"/>
          <p:nvPr/>
        </p:nvSpPr>
        <p:spPr>
          <a:xfrm>
            <a:off x="12954000" y="8805654"/>
            <a:ext cx="2362200" cy="584775"/>
          </a:xfrm>
          <a:prstGeom prst="rect">
            <a:avLst/>
          </a:prstGeom>
          <a:noFill/>
        </p:spPr>
        <p:txBody>
          <a:bodyPr wrap="square" rtlCol="0">
            <a:spAutoFit/>
          </a:bodyPr>
          <a:lstStyle/>
          <a:p>
            <a:pPr algn="r"/>
            <a:r>
              <a:rPr lang="en-US" sz="3200" b="1" i="1" dirty="0" smtClean="0">
                <a:solidFill>
                  <a:srgbClr val="FF0000"/>
                </a:solidFill>
              </a:rPr>
              <a:t> 20160624</a:t>
            </a:r>
            <a:endParaRPr lang="en-US" sz="3200" b="1" i="1" dirty="0">
              <a:solidFill>
                <a:srgbClr val="FF0000"/>
              </a:solidFill>
            </a:endParaRPr>
          </a:p>
        </p:txBody>
      </p:sp>
      <p:cxnSp>
        <p:nvCxnSpPr>
          <p:cNvPr id="84" name="Straight Connector 83"/>
          <p:cNvCxnSpPr>
            <a:stCxn id="54" idx="3"/>
            <a:endCxn id="53" idx="1"/>
          </p:cNvCxnSpPr>
          <p:nvPr/>
        </p:nvCxnSpPr>
        <p:spPr>
          <a:xfrm>
            <a:off x="3733800" y="29718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4991100" y="38481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sp>
        <p:nvSpPr>
          <p:cNvPr id="97" name="Rectangle 96"/>
          <p:cNvSpPr/>
          <p:nvPr/>
        </p:nvSpPr>
        <p:spPr>
          <a:xfrm rot="5400000">
            <a:off x="4991100" y="32385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sp>
        <p:nvSpPr>
          <p:cNvPr id="98" name="TextBox 97"/>
          <p:cNvSpPr txBox="1"/>
          <p:nvPr/>
        </p:nvSpPr>
        <p:spPr>
          <a:xfrm>
            <a:off x="3601847" y="3810000"/>
            <a:ext cx="768159" cy="338554"/>
          </a:xfrm>
          <a:prstGeom prst="rect">
            <a:avLst/>
          </a:prstGeom>
          <a:noFill/>
        </p:spPr>
        <p:txBody>
          <a:bodyPr wrap="none" rtlCol="0">
            <a:spAutoFit/>
          </a:bodyPr>
          <a:lstStyle/>
          <a:p>
            <a:r>
              <a:rPr lang="en-US" sz="1600" dirty="0" smtClean="0">
                <a:solidFill>
                  <a:srgbClr val="FF0000"/>
                </a:solidFill>
              </a:rPr>
              <a:t>+14.8V</a:t>
            </a:r>
            <a:endParaRPr lang="en-US" sz="1600" dirty="0">
              <a:solidFill>
                <a:srgbClr val="FF0000"/>
              </a:solidFill>
            </a:endParaRPr>
          </a:p>
        </p:txBody>
      </p:sp>
      <p:cxnSp>
        <p:nvCxnSpPr>
          <p:cNvPr id="99" name="Straight Connector 98"/>
          <p:cNvCxnSpPr>
            <a:stCxn id="97" idx="3"/>
            <a:endCxn id="89" idx="1"/>
          </p:cNvCxnSpPr>
          <p:nvPr/>
        </p:nvCxnSpPr>
        <p:spPr>
          <a:xfrm>
            <a:off x="5219700" y="3886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72390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I2C</a:t>
            </a:r>
            <a:endParaRPr lang="en-US" sz="1200" dirty="0">
              <a:solidFill>
                <a:schemeClr val="accent6">
                  <a:lumMod val="50000"/>
                </a:schemeClr>
              </a:solidFill>
            </a:endParaRPr>
          </a:p>
        </p:txBody>
      </p:sp>
      <p:sp>
        <p:nvSpPr>
          <p:cNvPr id="112" name="Rectangle 111"/>
          <p:cNvSpPr/>
          <p:nvPr/>
        </p:nvSpPr>
        <p:spPr>
          <a:xfrm>
            <a:off x="7924800" y="1524000"/>
            <a:ext cx="838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I2C Expander</a:t>
            </a:r>
            <a:endParaRPr lang="en-US" sz="1200" dirty="0">
              <a:solidFill>
                <a:schemeClr val="accent6">
                  <a:lumMod val="50000"/>
                </a:schemeClr>
              </a:solidFill>
            </a:endParaRPr>
          </a:p>
        </p:txBody>
      </p:sp>
      <p:sp>
        <p:nvSpPr>
          <p:cNvPr id="115" name="Rectangle 114"/>
          <p:cNvSpPr/>
          <p:nvPr/>
        </p:nvSpPr>
        <p:spPr>
          <a:xfrm>
            <a:off x="13792200" y="1143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BlueRoboticsPressure</a:t>
            </a:r>
            <a:r>
              <a:rPr lang="en-US" sz="1600" b="1" dirty="0" smtClean="0"/>
              <a:t> / Temp. Sensor</a:t>
            </a:r>
            <a:endParaRPr lang="en-US" sz="1600" b="1" dirty="0"/>
          </a:p>
        </p:txBody>
      </p:sp>
      <p:cxnSp>
        <p:nvCxnSpPr>
          <p:cNvPr id="117" name="Elbow Connector 116"/>
          <p:cNvCxnSpPr>
            <a:stCxn id="115" idx="1"/>
            <a:endCxn id="112" idx="0"/>
          </p:cNvCxnSpPr>
          <p:nvPr/>
        </p:nvCxnSpPr>
        <p:spPr>
          <a:xfrm rot="10800000">
            <a:off x="8343900" y="1524000"/>
            <a:ext cx="5448300" cy="114300"/>
          </a:xfrm>
          <a:prstGeom prst="bentConnector4">
            <a:avLst>
              <a:gd name="adj1" fmla="val 46154"/>
              <a:gd name="adj2" fmla="val 30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2" idx="2"/>
            <a:endCxn id="104" idx="0"/>
          </p:cNvCxnSpPr>
          <p:nvPr/>
        </p:nvCxnSpPr>
        <p:spPr>
          <a:xfrm rot="5400000">
            <a:off x="7677150" y="1847850"/>
            <a:ext cx="457200" cy="876300"/>
          </a:xfrm>
          <a:prstGeom prst="bentConnector3">
            <a:avLst>
              <a:gd name="adj1" fmla="val 5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13030200" y="1588234"/>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3011150" y="3804876"/>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763000" y="47244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TELEM 2</a:t>
            </a:r>
            <a:endParaRPr lang="en-US" sz="1200" dirty="0">
              <a:solidFill>
                <a:schemeClr val="accent6">
                  <a:lumMod val="50000"/>
                </a:schemeClr>
              </a:solidFill>
            </a:endParaRPr>
          </a:p>
        </p:txBody>
      </p:sp>
      <p:cxnSp>
        <p:nvCxnSpPr>
          <p:cNvPr id="102" name="Elbow Connector 101"/>
          <p:cNvCxnSpPr>
            <a:stCxn id="90" idx="3"/>
            <a:endCxn id="107" idx="0"/>
          </p:cNvCxnSpPr>
          <p:nvPr/>
        </p:nvCxnSpPr>
        <p:spPr>
          <a:xfrm flipV="1">
            <a:off x="9448800" y="4112976"/>
            <a:ext cx="381000" cy="8781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16200000">
            <a:off x="9641124" y="3846276"/>
            <a:ext cx="910752"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GPIO15, 14, GND</a:t>
            </a:r>
            <a:endParaRPr lang="en-US" sz="1200" dirty="0">
              <a:solidFill>
                <a:schemeClr val="accent6">
                  <a:lumMod val="50000"/>
                </a:schemeClr>
              </a:solidFill>
            </a:endParaRPr>
          </a:p>
        </p:txBody>
      </p:sp>
      <p:sp>
        <p:nvSpPr>
          <p:cNvPr id="8" name="Rectangle 7"/>
          <p:cNvSpPr/>
          <p:nvPr/>
        </p:nvSpPr>
        <p:spPr>
          <a:xfrm>
            <a:off x="10363200" y="3048000"/>
            <a:ext cx="1143000" cy="178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Raspberry Pi 3</a:t>
            </a:r>
          </a:p>
        </p:txBody>
      </p:sp>
      <p:cxnSp>
        <p:nvCxnSpPr>
          <p:cNvPr id="37" name="Elbow Connector 36"/>
          <p:cNvCxnSpPr/>
          <p:nvPr/>
        </p:nvCxnSpPr>
        <p:spPr>
          <a:xfrm rot="16200000" flipH="1">
            <a:off x="7022048" y="3766602"/>
            <a:ext cx="609600" cy="573829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6057900" y="6415205"/>
            <a:ext cx="4152900" cy="416243"/>
          </a:xfrm>
          <a:prstGeom prst="bentConnector3">
            <a:avLst>
              <a:gd name="adj1" fmla="val -11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11200476" y="5276325"/>
            <a:ext cx="17749" cy="142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1308524" y="5276325"/>
            <a:ext cx="30472" cy="14420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0220876" y="6679202"/>
            <a:ext cx="1580048" cy="52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UBEC</a:t>
            </a:r>
          </a:p>
        </p:txBody>
      </p:sp>
      <p:sp>
        <p:nvSpPr>
          <p:cNvPr id="143" name="TextBox 142"/>
          <p:cNvSpPr txBox="1"/>
          <p:nvPr/>
        </p:nvSpPr>
        <p:spPr>
          <a:xfrm>
            <a:off x="9450114" y="7120234"/>
            <a:ext cx="786306" cy="461665"/>
          </a:xfrm>
          <a:prstGeom prst="rect">
            <a:avLst/>
          </a:prstGeom>
          <a:noFill/>
        </p:spPr>
        <p:txBody>
          <a:bodyPr wrap="square" rtlCol="0">
            <a:spAutoFit/>
          </a:bodyPr>
          <a:lstStyle/>
          <a:p>
            <a:pPr algn="ctr"/>
            <a:r>
              <a:rPr lang="en-US" sz="1200" dirty="0" smtClean="0"/>
              <a:t>Input 14.8V</a:t>
            </a:r>
            <a:endParaRPr lang="en-US" sz="1200" dirty="0"/>
          </a:p>
        </p:txBody>
      </p:sp>
      <p:sp>
        <p:nvSpPr>
          <p:cNvPr id="145" name="TextBox 144"/>
          <p:cNvSpPr txBox="1"/>
          <p:nvPr/>
        </p:nvSpPr>
        <p:spPr>
          <a:xfrm>
            <a:off x="11421111" y="6400799"/>
            <a:ext cx="1002357" cy="276999"/>
          </a:xfrm>
          <a:prstGeom prst="rect">
            <a:avLst/>
          </a:prstGeom>
          <a:noFill/>
        </p:spPr>
        <p:txBody>
          <a:bodyPr wrap="square" rtlCol="0">
            <a:spAutoFit/>
          </a:bodyPr>
          <a:lstStyle/>
          <a:p>
            <a:pPr algn="ctr"/>
            <a:r>
              <a:rPr lang="en-US" sz="1200" dirty="0" smtClean="0"/>
              <a:t>Output 5V</a:t>
            </a:r>
            <a:endParaRPr lang="en-US" sz="1200" dirty="0"/>
          </a:p>
        </p:txBody>
      </p:sp>
      <p:pic>
        <p:nvPicPr>
          <p:cNvPr id="75" name="Picture 74"/>
          <p:cNvPicPr>
            <a:picLocks noChangeAspect="1"/>
          </p:cNvPicPr>
          <p:nvPr/>
        </p:nvPicPr>
        <p:blipFill>
          <a:blip r:embed="rId3"/>
          <a:stretch>
            <a:fillRect/>
          </a:stretch>
        </p:blipFill>
        <p:spPr>
          <a:xfrm>
            <a:off x="11922289" y="9390429"/>
            <a:ext cx="3548180" cy="432854"/>
          </a:xfrm>
          <a:prstGeom prst="rect">
            <a:avLst/>
          </a:prstGeom>
        </p:spPr>
      </p:pic>
      <p:sp>
        <p:nvSpPr>
          <p:cNvPr id="150" name="Rectangle 149"/>
          <p:cNvSpPr/>
          <p:nvPr/>
        </p:nvSpPr>
        <p:spPr>
          <a:xfrm>
            <a:off x="10690679" y="4831463"/>
            <a:ext cx="762000" cy="4374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50000"/>
                  </a:schemeClr>
                </a:solidFill>
              </a:rPr>
              <a:t>5V/GND </a:t>
            </a:r>
            <a:r>
              <a:rPr lang="en-US" sz="1200" dirty="0" smtClean="0">
                <a:solidFill>
                  <a:schemeClr val="accent6">
                    <a:lumMod val="50000"/>
                  </a:schemeClr>
                </a:solidFill>
              </a:rPr>
              <a:t>Pins</a:t>
            </a:r>
            <a:endParaRPr lang="en-US" sz="1200" dirty="0">
              <a:solidFill>
                <a:schemeClr val="accent6">
                  <a:lumMod val="50000"/>
                </a:schemeClr>
              </a:solidFill>
            </a:endParaRPr>
          </a:p>
        </p:txBody>
      </p:sp>
      <p:cxnSp>
        <p:nvCxnSpPr>
          <p:cNvPr id="116" name="Straight Connector 115"/>
          <p:cNvCxnSpPr>
            <a:stCxn id="157" idx="2"/>
          </p:cNvCxnSpPr>
          <p:nvPr/>
        </p:nvCxnSpPr>
        <p:spPr>
          <a:xfrm flipH="1">
            <a:off x="14478000" y="4175312"/>
            <a:ext cx="2" cy="6252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14020800" y="4419600"/>
            <a:ext cx="1066800" cy="69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Xbox Controller</a:t>
            </a:r>
            <a:endParaRPr lang="en-U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Straight Arrow Connector 183"/>
          <p:cNvCxnSpPr>
            <a:endCxn id="170" idx="0"/>
          </p:cNvCxnSpPr>
          <p:nvPr/>
        </p:nvCxnSpPr>
        <p:spPr>
          <a:xfrm>
            <a:off x="12615323" y="5953696"/>
            <a:ext cx="21541" cy="5523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Controls Interface</a:t>
            </a:r>
            <a:endParaRPr lang="en-US" dirty="0"/>
          </a:p>
        </p:txBody>
      </p:sp>
      <p:sp>
        <p:nvSpPr>
          <p:cNvPr id="83" name="Rectangle 82"/>
          <p:cNvSpPr/>
          <p:nvPr/>
        </p:nvSpPr>
        <p:spPr>
          <a:xfrm>
            <a:off x="1676400" y="2182318"/>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4" name="Rectangle 163"/>
          <p:cNvSpPr/>
          <p:nvPr/>
        </p:nvSpPr>
        <p:spPr>
          <a:xfrm>
            <a:off x="10078539" y="5369628"/>
            <a:ext cx="1656261" cy="284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QGroundControl</a:t>
            </a:r>
            <a:endParaRPr lang="en-US" sz="1600" dirty="0">
              <a:solidFill>
                <a:schemeClr val="accent6">
                  <a:lumMod val="50000"/>
                </a:schemeClr>
              </a:solidFill>
            </a:endParaRPr>
          </a:p>
        </p:txBody>
      </p:sp>
      <p:sp>
        <p:nvSpPr>
          <p:cNvPr id="165" name="Rectangle 164"/>
          <p:cNvSpPr/>
          <p:nvPr/>
        </p:nvSpPr>
        <p:spPr>
          <a:xfrm>
            <a:off x="9902373" y="6060755"/>
            <a:ext cx="618854" cy="5073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Video Feed</a:t>
            </a:r>
            <a:endParaRPr lang="en-US" sz="1400" dirty="0">
              <a:solidFill>
                <a:srgbClr val="002060"/>
              </a:solidFill>
            </a:endParaRPr>
          </a:p>
        </p:txBody>
      </p:sp>
      <p:sp>
        <p:nvSpPr>
          <p:cNvPr id="166" name="Rectangle 165"/>
          <p:cNvSpPr/>
          <p:nvPr/>
        </p:nvSpPr>
        <p:spPr>
          <a:xfrm>
            <a:off x="10078539" y="7045096"/>
            <a:ext cx="1470116" cy="6288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Parameters and Position updates</a:t>
            </a:r>
            <a:endParaRPr lang="en-US" sz="1400" dirty="0">
              <a:solidFill>
                <a:srgbClr val="002060"/>
              </a:solidFill>
            </a:endParaRPr>
          </a:p>
        </p:txBody>
      </p:sp>
      <p:sp>
        <p:nvSpPr>
          <p:cNvPr id="167" name="Rectangle 166"/>
          <p:cNvSpPr/>
          <p:nvPr/>
        </p:nvSpPr>
        <p:spPr>
          <a:xfrm>
            <a:off x="11007998" y="6226152"/>
            <a:ext cx="726802" cy="4041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Sensor Data</a:t>
            </a:r>
            <a:endParaRPr lang="en-US" sz="1400" dirty="0">
              <a:solidFill>
                <a:srgbClr val="002060"/>
              </a:solidFill>
            </a:endParaRPr>
          </a:p>
        </p:txBody>
      </p:sp>
      <p:sp>
        <p:nvSpPr>
          <p:cNvPr id="169" name="Rectangle 168"/>
          <p:cNvSpPr/>
          <p:nvPr/>
        </p:nvSpPr>
        <p:spPr>
          <a:xfrm>
            <a:off x="11924626" y="5388922"/>
            <a:ext cx="1095829" cy="597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Xbox Controller</a:t>
            </a:r>
            <a:endParaRPr lang="en-US" sz="1600" dirty="0">
              <a:solidFill>
                <a:schemeClr val="accent6">
                  <a:lumMod val="50000"/>
                </a:schemeClr>
              </a:solidFill>
            </a:endParaRPr>
          </a:p>
        </p:txBody>
      </p:sp>
      <p:sp>
        <p:nvSpPr>
          <p:cNvPr id="170" name="Rectangle 169"/>
          <p:cNvSpPr/>
          <p:nvPr/>
        </p:nvSpPr>
        <p:spPr>
          <a:xfrm>
            <a:off x="12250784" y="6506059"/>
            <a:ext cx="772159" cy="4497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Manual Control</a:t>
            </a:r>
            <a:endParaRPr lang="en-US" sz="1400" dirty="0">
              <a:solidFill>
                <a:srgbClr val="002060"/>
              </a:solidFill>
            </a:endParaRPr>
          </a:p>
        </p:txBody>
      </p:sp>
      <p:sp>
        <p:nvSpPr>
          <p:cNvPr id="171" name="Rectangle 170"/>
          <p:cNvSpPr/>
          <p:nvPr/>
        </p:nvSpPr>
        <p:spPr>
          <a:xfrm>
            <a:off x="2720625" y="5948991"/>
            <a:ext cx="1032912" cy="4041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ArduSub</a:t>
            </a:r>
            <a:endParaRPr lang="en-US" sz="1600" dirty="0">
              <a:solidFill>
                <a:schemeClr val="accent6">
                  <a:lumMod val="50000"/>
                </a:schemeClr>
              </a:solidFill>
            </a:endParaRPr>
          </a:p>
        </p:txBody>
      </p:sp>
      <p:sp>
        <p:nvSpPr>
          <p:cNvPr id="172" name="Rectangle 171"/>
          <p:cNvSpPr/>
          <p:nvPr/>
        </p:nvSpPr>
        <p:spPr>
          <a:xfrm>
            <a:off x="4392104" y="5956406"/>
            <a:ext cx="732063" cy="2813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ESCs</a:t>
            </a:r>
            <a:endParaRPr lang="en-US" sz="1600" dirty="0">
              <a:solidFill>
                <a:schemeClr val="accent6">
                  <a:lumMod val="50000"/>
                </a:schemeClr>
              </a:solidFill>
            </a:endParaRPr>
          </a:p>
        </p:txBody>
      </p:sp>
      <p:sp>
        <p:nvSpPr>
          <p:cNvPr id="173" name="Rectangle 172"/>
          <p:cNvSpPr/>
          <p:nvPr/>
        </p:nvSpPr>
        <p:spPr>
          <a:xfrm>
            <a:off x="6846159" y="5949820"/>
            <a:ext cx="953947" cy="3724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Pi Cam</a:t>
            </a:r>
            <a:endParaRPr lang="en-US" sz="1600" dirty="0">
              <a:solidFill>
                <a:schemeClr val="accent6">
                  <a:lumMod val="50000"/>
                </a:schemeClr>
              </a:solidFill>
            </a:endParaRPr>
          </a:p>
        </p:txBody>
      </p:sp>
      <p:sp>
        <p:nvSpPr>
          <p:cNvPr id="153" name="Rectangle 152"/>
          <p:cNvSpPr/>
          <p:nvPr/>
        </p:nvSpPr>
        <p:spPr>
          <a:xfrm>
            <a:off x="6328607" y="4085530"/>
            <a:ext cx="2099857" cy="190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Raspberry Pi 3</a:t>
            </a:r>
          </a:p>
        </p:txBody>
      </p:sp>
      <p:sp>
        <p:nvSpPr>
          <p:cNvPr id="162" name="Rectangle 161"/>
          <p:cNvSpPr/>
          <p:nvPr/>
        </p:nvSpPr>
        <p:spPr>
          <a:xfrm>
            <a:off x="9982200" y="4191000"/>
            <a:ext cx="3198717" cy="119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Laptop</a:t>
            </a:r>
          </a:p>
        </p:txBody>
      </p:sp>
      <p:sp>
        <p:nvSpPr>
          <p:cNvPr id="174" name="Right Arrow 173"/>
          <p:cNvSpPr/>
          <p:nvPr/>
        </p:nvSpPr>
        <p:spPr>
          <a:xfrm>
            <a:off x="5336006" y="4945090"/>
            <a:ext cx="971007" cy="447901"/>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Telem2</a:t>
            </a:r>
            <a:endParaRPr lang="en-US" sz="1000" dirty="0">
              <a:solidFill>
                <a:srgbClr val="002060"/>
              </a:solidFill>
            </a:endParaRPr>
          </a:p>
        </p:txBody>
      </p:sp>
      <p:cxnSp>
        <p:nvCxnSpPr>
          <p:cNvPr id="179" name="Straight Arrow Connector 178"/>
          <p:cNvCxnSpPr/>
          <p:nvPr/>
        </p:nvCxnSpPr>
        <p:spPr>
          <a:xfrm>
            <a:off x="10211800" y="5654590"/>
            <a:ext cx="0" cy="3994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11366824" y="5661269"/>
            <a:ext cx="4575" cy="53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66" idx="0"/>
          </p:cNvCxnSpPr>
          <p:nvPr/>
        </p:nvCxnSpPr>
        <p:spPr>
          <a:xfrm>
            <a:off x="10809022" y="5661269"/>
            <a:ext cx="4575" cy="1383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12615323" y="5973703"/>
            <a:ext cx="0" cy="532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3462763" y="3810432"/>
            <a:ext cx="917892" cy="3206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Sensors</a:t>
            </a:r>
            <a:endParaRPr lang="en-US" sz="1600" dirty="0">
              <a:solidFill>
                <a:schemeClr val="accent6">
                  <a:lumMod val="50000"/>
                </a:schemeClr>
              </a:solidFill>
            </a:endParaRPr>
          </a:p>
        </p:txBody>
      </p:sp>
      <p:sp>
        <p:nvSpPr>
          <p:cNvPr id="84" name="Rectangle 83"/>
          <p:cNvSpPr/>
          <p:nvPr/>
        </p:nvSpPr>
        <p:spPr>
          <a:xfrm>
            <a:off x="2431824" y="4138914"/>
            <a:ext cx="2865844" cy="1834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3DR Pixhawk</a:t>
            </a:r>
          </a:p>
          <a:p>
            <a:pPr algn="ctr"/>
            <a:r>
              <a:rPr lang="en-US" sz="2400" b="1" dirty="0" smtClean="0"/>
              <a:t>Autopilot</a:t>
            </a:r>
          </a:p>
          <a:p>
            <a:pPr algn="ctr"/>
            <a:endParaRPr lang="en-US" sz="2400" b="1" dirty="0"/>
          </a:p>
        </p:txBody>
      </p:sp>
      <p:sp>
        <p:nvSpPr>
          <p:cNvPr id="191" name="TextBox 190"/>
          <p:cNvSpPr txBox="1"/>
          <p:nvPr/>
        </p:nvSpPr>
        <p:spPr>
          <a:xfrm>
            <a:off x="3001276" y="7428430"/>
            <a:ext cx="5074242" cy="984885"/>
          </a:xfrm>
          <a:prstGeom prst="rect">
            <a:avLst/>
          </a:prstGeom>
          <a:solidFill>
            <a:schemeClr val="bg1"/>
          </a:solidFill>
          <a:ln>
            <a:solidFill>
              <a:schemeClr val="tx2"/>
            </a:solidFill>
          </a:ln>
        </p:spPr>
        <p:txBody>
          <a:bodyPr wrap="square" rtlCol="0">
            <a:spAutoFit/>
          </a:bodyPr>
          <a:lstStyle/>
          <a:p>
            <a:r>
              <a:rPr lang="en-US" dirty="0" smtClean="0"/>
              <a:t>This is the controls interface for the final ROV setup. </a:t>
            </a:r>
            <a:endParaRPr lang="en-US" dirty="0"/>
          </a:p>
        </p:txBody>
      </p:sp>
      <p:sp>
        <p:nvSpPr>
          <p:cNvPr id="192" name="Freeform 191"/>
          <p:cNvSpPr/>
          <p:nvPr/>
        </p:nvSpPr>
        <p:spPr>
          <a:xfrm>
            <a:off x="8798870" y="3198218"/>
            <a:ext cx="423163" cy="5312229"/>
          </a:xfrm>
          <a:custGeom>
            <a:avLst/>
            <a:gdLst>
              <a:gd name="connsiteX0" fmla="*/ 377414 w 423163"/>
              <a:gd name="connsiteY0" fmla="*/ 0 h 5312229"/>
              <a:gd name="connsiteX1" fmla="*/ 43 w 423163"/>
              <a:gd name="connsiteY1" fmla="*/ 493486 h 5312229"/>
              <a:gd name="connsiteX2" fmla="*/ 391929 w 423163"/>
              <a:gd name="connsiteY2" fmla="*/ 1059543 h 5312229"/>
              <a:gd name="connsiteX3" fmla="*/ 43 w 423163"/>
              <a:gd name="connsiteY3" fmla="*/ 1669143 h 5312229"/>
              <a:gd name="connsiteX4" fmla="*/ 420957 w 423163"/>
              <a:gd name="connsiteY4" fmla="*/ 2264229 h 5312229"/>
              <a:gd name="connsiteX5" fmla="*/ 174214 w 423163"/>
              <a:gd name="connsiteY5" fmla="*/ 2917372 h 5312229"/>
              <a:gd name="connsiteX6" fmla="*/ 391929 w 423163"/>
              <a:gd name="connsiteY6" fmla="*/ 3425372 h 5312229"/>
              <a:gd name="connsiteX7" fmla="*/ 101643 w 423163"/>
              <a:gd name="connsiteY7" fmla="*/ 4049486 h 5312229"/>
              <a:gd name="connsiteX8" fmla="*/ 420957 w 423163"/>
              <a:gd name="connsiteY8" fmla="*/ 4630057 h 5312229"/>
              <a:gd name="connsiteX9" fmla="*/ 217757 w 423163"/>
              <a:gd name="connsiteY9" fmla="*/ 5312229 h 531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63" h="5312229">
                <a:moveTo>
                  <a:pt x="377414" y="0"/>
                </a:moveTo>
                <a:cubicBezTo>
                  <a:pt x="187519" y="158448"/>
                  <a:pt x="-2376" y="316896"/>
                  <a:pt x="43" y="493486"/>
                </a:cubicBezTo>
                <a:cubicBezTo>
                  <a:pt x="2462" y="670076"/>
                  <a:pt x="391929" y="863600"/>
                  <a:pt x="391929" y="1059543"/>
                </a:cubicBezTo>
                <a:cubicBezTo>
                  <a:pt x="391929" y="1255486"/>
                  <a:pt x="-4795" y="1468362"/>
                  <a:pt x="43" y="1669143"/>
                </a:cubicBezTo>
                <a:cubicBezTo>
                  <a:pt x="4881" y="1869924"/>
                  <a:pt x="391929" y="2056191"/>
                  <a:pt x="420957" y="2264229"/>
                </a:cubicBezTo>
                <a:cubicBezTo>
                  <a:pt x="449986" y="2472267"/>
                  <a:pt x="179052" y="2723848"/>
                  <a:pt x="174214" y="2917372"/>
                </a:cubicBezTo>
                <a:cubicBezTo>
                  <a:pt x="169376" y="3110896"/>
                  <a:pt x="404024" y="3236686"/>
                  <a:pt x="391929" y="3425372"/>
                </a:cubicBezTo>
                <a:cubicBezTo>
                  <a:pt x="379834" y="3614058"/>
                  <a:pt x="96805" y="3848705"/>
                  <a:pt x="101643" y="4049486"/>
                </a:cubicBezTo>
                <a:cubicBezTo>
                  <a:pt x="106481" y="4250267"/>
                  <a:pt x="401605" y="4419600"/>
                  <a:pt x="420957" y="4630057"/>
                </a:cubicBezTo>
                <a:cubicBezTo>
                  <a:pt x="440309" y="4840514"/>
                  <a:pt x="329033" y="5076371"/>
                  <a:pt x="217757" y="5312229"/>
                </a:cubicBezTo>
              </a:path>
            </a:pathLst>
          </a:custGeom>
          <a:noFill/>
          <a:ln w="19050"/>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ight Arrow 174"/>
          <p:cNvSpPr/>
          <p:nvPr/>
        </p:nvSpPr>
        <p:spPr>
          <a:xfrm>
            <a:off x="8471651" y="4329370"/>
            <a:ext cx="1470350" cy="121228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Ethernet</a:t>
            </a:r>
          </a:p>
          <a:p>
            <a:pPr algn="ctr"/>
            <a:r>
              <a:rPr lang="en-US" sz="2000" dirty="0" smtClean="0">
                <a:solidFill>
                  <a:srgbClr val="002060"/>
                </a:solidFill>
              </a:rPr>
              <a:t>Tether</a:t>
            </a:r>
            <a:endParaRPr lang="en-US" sz="2000" dirty="0">
              <a:solidFill>
                <a:srgbClr val="002060"/>
              </a:solidFill>
            </a:endParaRPr>
          </a:p>
        </p:txBody>
      </p:sp>
      <p:sp>
        <p:nvSpPr>
          <p:cNvPr id="193" name="TextBox 192"/>
          <p:cNvSpPr txBox="1"/>
          <p:nvPr/>
        </p:nvSpPr>
        <p:spPr>
          <a:xfrm>
            <a:off x="4763114" y="2951560"/>
            <a:ext cx="1661404" cy="538609"/>
          </a:xfrm>
          <a:prstGeom prst="rect">
            <a:avLst/>
          </a:prstGeom>
          <a:solidFill>
            <a:schemeClr val="bg1"/>
          </a:solidFill>
          <a:ln>
            <a:solidFill>
              <a:schemeClr val="tx2"/>
            </a:solidFill>
          </a:ln>
        </p:spPr>
        <p:txBody>
          <a:bodyPr wrap="square" rtlCol="0">
            <a:spAutoFit/>
          </a:bodyPr>
          <a:lstStyle/>
          <a:p>
            <a:r>
              <a:rPr lang="en-US" dirty="0" smtClean="0"/>
              <a:t>On-Board </a:t>
            </a:r>
            <a:endParaRPr lang="en-US" dirty="0"/>
          </a:p>
        </p:txBody>
      </p:sp>
      <p:sp>
        <p:nvSpPr>
          <p:cNvPr id="194" name="TextBox 193"/>
          <p:cNvSpPr txBox="1"/>
          <p:nvPr/>
        </p:nvSpPr>
        <p:spPr>
          <a:xfrm>
            <a:off x="11000741" y="2951559"/>
            <a:ext cx="1321647" cy="538609"/>
          </a:xfrm>
          <a:prstGeom prst="rect">
            <a:avLst/>
          </a:prstGeom>
          <a:solidFill>
            <a:schemeClr val="bg1"/>
          </a:solidFill>
          <a:ln>
            <a:solidFill>
              <a:schemeClr val="tx2"/>
            </a:solidFill>
          </a:ln>
        </p:spPr>
        <p:txBody>
          <a:bodyPr wrap="square" rtlCol="0">
            <a:spAutoFit/>
          </a:bodyPr>
          <a:lstStyle/>
          <a:p>
            <a:r>
              <a:rPr lang="en-US" dirty="0" smtClean="0"/>
              <a:t>Topside</a:t>
            </a:r>
            <a:endParaRPr lang="en-US" dirty="0"/>
          </a:p>
        </p:txBody>
      </p:sp>
    </p:spTree>
    <p:extLst>
      <p:ext uri="{BB962C8B-B14F-4D97-AF65-F5344CB8AC3E}">
        <p14:creationId xmlns:p14="http://schemas.microsoft.com/office/powerpoint/2010/main" val="170829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Straight Arrow Connector 183"/>
          <p:cNvCxnSpPr>
            <a:endCxn id="170" idx="0"/>
          </p:cNvCxnSpPr>
          <p:nvPr/>
        </p:nvCxnSpPr>
        <p:spPr>
          <a:xfrm>
            <a:off x="12850415" y="6595379"/>
            <a:ext cx="21541" cy="5523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Controls Interface- Testing</a:t>
            </a:r>
            <a:endParaRPr lang="en-US" dirty="0"/>
          </a:p>
        </p:txBody>
      </p:sp>
      <p:sp>
        <p:nvSpPr>
          <p:cNvPr id="83" name="Rectangle 82"/>
          <p:cNvSpPr/>
          <p:nvPr/>
        </p:nvSpPr>
        <p:spPr>
          <a:xfrm>
            <a:off x="1676400" y="2210973"/>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4" name="Rectangle 163"/>
          <p:cNvSpPr/>
          <p:nvPr/>
        </p:nvSpPr>
        <p:spPr>
          <a:xfrm>
            <a:off x="10313631" y="6011311"/>
            <a:ext cx="1656261" cy="284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QGroundControl</a:t>
            </a:r>
            <a:endParaRPr lang="en-US" sz="1600" dirty="0">
              <a:solidFill>
                <a:schemeClr val="accent6">
                  <a:lumMod val="50000"/>
                </a:schemeClr>
              </a:solidFill>
            </a:endParaRPr>
          </a:p>
        </p:txBody>
      </p:sp>
      <p:sp>
        <p:nvSpPr>
          <p:cNvPr id="165" name="Rectangle 164"/>
          <p:cNvSpPr/>
          <p:nvPr/>
        </p:nvSpPr>
        <p:spPr>
          <a:xfrm>
            <a:off x="12234357" y="3469896"/>
            <a:ext cx="982086" cy="4163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Video Feed</a:t>
            </a:r>
            <a:endParaRPr lang="en-US" sz="1400" dirty="0">
              <a:solidFill>
                <a:srgbClr val="002060"/>
              </a:solidFill>
            </a:endParaRPr>
          </a:p>
        </p:txBody>
      </p:sp>
      <p:sp>
        <p:nvSpPr>
          <p:cNvPr id="166" name="Rectangle 165"/>
          <p:cNvSpPr/>
          <p:nvPr/>
        </p:nvSpPr>
        <p:spPr>
          <a:xfrm>
            <a:off x="10313631" y="7686779"/>
            <a:ext cx="1470116" cy="6288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Parameters and Position updates</a:t>
            </a:r>
            <a:endParaRPr lang="en-US" sz="1400" dirty="0">
              <a:solidFill>
                <a:srgbClr val="002060"/>
              </a:solidFill>
            </a:endParaRPr>
          </a:p>
        </p:txBody>
      </p:sp>
      <p:sp>
        <p:nvSpPr>
          <p:cNvPr id="167" name="Rectangle 166"/>
          <p:cNvSpPr/>
          <p:nvPr/>
        </p:nvSpPr>
        <p:spPr>
          <a:xfrm>
            <a:off x="11243090" y="6867835"/>
            <a:ext cx="726802" cy="4041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Sensor Data</a:t>
            </a:r>
            <a:endParaRPr lang="en-US" sz="1400" dirty="0">
              <a:solidFill>
                <a:srgbClr val="002060"/>
              </a:solidFill>
            </a:endParaRPr>
          </a:p>
        </p:txBody>
      </p:sp>
      <p:sp>
        <p:nvSpPr>
          <p:cNvPr id="169" name="Rectangle 168"/>
          <p:cNvSpPr/>
          <p:nvPr/>
        </p:nvSpPr>
        <p:spPr>
          <a:xfrm>
            <a:off x="12159718" y="6030605"/>
            <a:ext cx="1095829" cy="597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Xbox Controller</a:t>
            </a:r>
            <a:endParaRPr lang="en-US" sz="1600" dirty="0">
              <a:solidFill>
                <a:schemeClr val="accent6">
                  <a:lumMod val="50000"/>
                </a:schemeClr>
              </a:solidFill>
            </a:endParaRPr>
          </a:p>
        </p:txBody>
      </p:sp>
      <p:sp>
        <p:nvSpPr>
          <p:cNvPr id="170" name="Rectangle 169"/>
          <p:cNvSpPr/>
          <p:nvPr/>
        </p:nvSpPr>
        <p:spPr>
          <a:xfrm>
            <a:off x="12485876" y="7147742"/>
            <a:ext cx="772159" cy="4497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Manual Control</a:t>
            </a:r>
            <a:endParaRPr lang="en-US" sz="1400" dirty="0">
              <a:solidFill>
                <a:srgbClr val="002060"/>
              </a:solidFill>
            </a:endParaRPr>
          </a:p>
        </p:txBody>
      </p:sp>
      <p:sp>
        <p:nvSpPr>
          <p:cNvPr id="171" name="Rectangle 170"/>
          <p:cNvSpPr/>
          <p:nvPr/>
        </p:nvSpPr>
        <p:spPr>
          <a:xfrm>
            <a:off x="2874707" y="4987661"/>
            <a:ext cx="1032912" cy="4041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ArduSub</a:t>
            </a:r>
            <a:endParaRPr lang="en-US" sz="1600" dirty="0">
              <a:solidFill>
                <a:schemeClr val="accent6">
                  <a:lumMod val="50000"/>
                </a:schemeClr>
              </a:solidFill>
            </a:endParaRPr>
          </a:p>
        </p:txBody>
      </p:sp>
      <p:sp>
        <p:nvSpPr>
          <p:cNvPr id="172" name="Rectangle 171"/>
          <p:cNvSpPr/>
          <p:nvPr/>
        </p:nvSpPr>
        <p:spPr>
          <a:xfrm>
            <a:off x="4546186" y="4995076"/>
            <a:ext cx="732063" cy="2813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ESCs</a:t>
            </a:r>
            <a:endParaRPr lang="en-US" sz="1600" dirty="0">
              <a:solidFill>
                <a:schemeClr val="accent6">
                  <a:lumMod val="50000"/>
                </a:schemeClr>
              </a:solidFill>
            </a:endParaRPr>
          </a:p>
        </p:txBody>
      </p:sp>
      <p:sp>
        <p:nvSpPr>
          <p:cNvPr id="173" name="Rectangle 172"/>
          <p:cNvSpPr/>
          <p:nvPr/>
        </p:nvSpPr>
        <p:spPr>
          <a:xfrm>
            <a:off x="7000241" y="4988490"/>
            <a:ext cx="953947" cy="3724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Pi Cam</a:t>
            </a:r>
            <a:endParaRPr lang="en-US" sz="1600" dirty="0">
              <a:solidFill>
                <a:schemeClr val="accent6">
                  <a:lumMod val="50000"/>
                </a:schemeClr>
              </a:solidFill>
            </a:endParaRPr>
          </a:p>
        </p:txBody>
      </p:sp>
      <p:sp>
        <p:nvSpPr>
          <p:cNvPr id="153" name="Rectangle 152"/>
          <p:cNvSpPr/>
          <p:nvPr/>
        </p:nvSpPr>
        <p:spPr>
          <a:xfrm>
            <a:off x="6553200" y="3124200"/>
            <a:ext cx="2171700" cy="188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Raspberry Pi 3</a:t>
            </a:r>
          </a:p>
        </p:txBody>
      </p:sp>
      <p:sp>
        <p:nvSpPr>
          <p:cNvPr id="174" name="Right Arrow 173"/>
          <p:cNvSpPr/>
          <p:nvPr/>
        </p:nvSpPr>
        <p:spPr>
          <a:xfrm>
            <a:off x="5563507" y="3994054"/>
            <a:ext cx="971007" cy="447901"/>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Telem2</a:t>
            </a:r>
            <a:endParaRPr lang="en-US" sz="1000" dirty="0">
              <a:solidFill>
                <a:srgbClr val="002060"/>
              </a:solidFill>
            </a:endParaRPr>
          </a:p>
        </p:txBody>
      </p:sp>
      <p:cxnSp>
        <p:nvCxnSpPr>
          <p:cNvPr id="179" name="Straight Arrow Connector 178"/>
          <p:cNvCxnSpPr/>
          <p:nvPr/>
        </p:nvCxnSpPr>
        <p:spPr>
          <a:xfrm flipV="1">
            <a:off x="12725400" y="3886200"/>
            <a:ext cx="0" cy="496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11601916" y="6302952"/>
            <a:ext cx="4575" cy="53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66" idx="0"/>
          </p:cNvCxnSpPr>
          <p:nvPr/>
        </p:nvCxnSpPr>
        <p:spPr>
          <a:xfrm>
            <a:off x="11044114" y="6302952"/>
            <a:ext cx="4575" cy="1383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12850415" y="6615386"/>
            <a:ext cx="0" cy="532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3616845" y="2849102"/>
            <a:ext cx="917892" cy="3206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Sensors</a:t>
            </a:r>
            <a:endParaRPr lang="en-US" sz="1600" dirty="0">
              <a:solidFill>
                <a:schemeClr val="accent6">
                  <a:lumMod val="50000"/>
                </a:schemeClr>
              </a:solidFill>
            </a:endParaRPr>
          </a:p>
        </p:txBody>
      </p:sp>
      <p:sp>
        <p:nvSpPr>
          <p:cNvPr id="84" name="Rectangle 83"/>
          <p:cNvSpPr/>
          <p:nvPr/>
        </p:nvSpPr>
        <p:spPr>
          <a:xfrm>
            <a:off x="2644235" y="3159855"/>
            <a:ext cx="2865844" cy="1834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3DR Pixhawk</a:t>
            </a:r>
          </a:p>
          <a:p>
            <a:pPr algn="ctr"/>
            <a:r>
              <a:rPr lang="en-US" sz="2400" b="1" dirty="0" smtClean="0"/>
              <a:t>Autopilot</a:t>
            </a:r>
          </a:p>
          <a:p>
            <a:pPr algn="ctr"/>
            <a:endParaRPr lang="en-US" sz="2400" b="1" dirty="0"/>
          </a:p>
        </p:txBody>
      </p:sp>
      <p:sp>
        <p:nvSpPr>
          <p:cNvPr id="191" name="TextBox 190"/>
          <p:cNvSpPr txBox="1"/>
          <p:nvPr/>
        </p:nvSpPr>
        <p:spPr>
          <a:xfrm>
            <a:off x="2128403" y="6031577"/>
            <a:ext cx="6383502" cy="2862322"/>
          </a:xfrm>
          <a:prstGeom prst="rect">
            <a:avLst/>
          </a:prstGeom>
          <a:solidFill>
            <a:schemeClr val="bg1"/>
          </a:solidFill>
          <a:ln>
            <a:solidFill>
              <a:schemeClr val="tx2"/>
            </a:solidFill>
          </a:ln>
        </p:spPr>
        <p:txBody>
          <a:bodyPr wrap="square" rtlCol="0">
            <a:spAutoFit/>
          </a:bodyPr>
          <a:lstStyle/>
          <a:p>
            <a:r>
              <a:rPr lang="en-US" sz="2000" dirty="0" smtClean="0"/>
              <a:t>   This is the setup used while testing different components and software packages. Different arrangements could be more compact, but this is what was available and fastest to set up without Ethernet at the time. </a:t>
            </a:r>
          </a:p>
          <a:p>
            <a:r>
              <a:rPr lang="en-US" sz="2000" dirty="0" smtClean="0"/>
              <a:t>   Both Mac and PC were used for testing, but unless otherwise noted the interface remained the same between both platforms. An Ubuntu virtual machine on VMware was used for the PC. PuTTY saves time on the PC for SSH without booting the virtual machine. </a:t>
            </a:r>
          </a:p>
        </p:txBody>
      </p:sp>
      <p:sp>
        <p:nvSpPr>
          <p:cNvPr id="25" name="Rectangle 24"/>
          <p:cNvSpPr/>
          <p:nvPr/>
        </p:nvSpPr>
        <p:spPr>
          <a:xfrm>
            <a:off x="11783747" y="4382951"/>
            <a:ext cx="1542739" cy="4903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Ubuntu VM (PC)</a:t>
            </a:r>
            <a:endParaRPr lang="en-US" sz="1600" dirty="0">
              <a:solidFill>
                <a:schemeClr val="accent6">
                  <a:lumMod val="50000"/>
                </a:schemeClr>
              </a:solidFill>
            </a:endParaRPr>
          </a:p>
        </p:txBody>
      </p:sp>
      <p:sp>
        <p:nvSpPr>
          <p:cNvPr id="162" name="Rectangle 161"/>
          <p:cNvSpPr/>
          <p:nvPr/>
        </p:nvSpPr>
        <p:spPr>
          <a:xfrm>
            <a:off x="10217292" y="4832683"/>
            <a:ext cx="3198717" cy="119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Laptop (PC or Mac)</a:t>
            </a:r>
          </a:p>
        </p:txBody>
      </p:sp>
      <p:cxnSp>
        <p:nvCxnSpPr>
          <p:cNvPr id="18" name="Elbow Connector 17"/>
          <p:cNvCxnSpPr>
            <a:stCxn id="25" idx="1"/>
          </p:cNvCxnSpPr>
          <p:nvPr/>
        </p:nvCxnSpPr>
        <p:spPr>
          <a:xfrm rot="10800000">
            <a:off x="8724901" y="3493249"/>
            <a:ext cx="3058847" cy="1134885"/>
          </a:xfrm>
          <a:prstGeom prst="bentConnector3">
            <a:avLst>
              <a:gd name="adj1" fmla="val 4478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62" idx="1"/>
          </p:cNvCxnSpPr>
          <p:nvPr/>
        </p:nvCxnSpPr>
        <p:spPr>
          <a:xfrm rot="10800000">
            <a:off x="8724900" y="3994054"/>
            <a:ext cx="1492392" cy="1437862"/>
          </a:xfrm>
          <a:prstGeom prst="bentConnector3">
            <a:avLst>
              <a:gd name="adj1" fmla="val 1207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602145" y="6813285"/>
            <a:ext cx="1163380" cy="4886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Video Feed (Mac)</a:t>
            </a:r>
            <a:endParaRPr lang="en-US" sz="1400" dirty="0">
              <a:solidFill>
                <a:srgbClr val="002060"/>
              </a:solidFill>
            </a:endParaRPr>
          </a:p>
        </p:txBody>
      </p:sp>
      <p:cxnSp>
        <p:nvCxnSpPr>
          <p:cNvPr id="51" name="Straight Arrow Connector 50"/>
          <p:cNvCxnSpPr/>
          <p:nvPr/>
        </p:nvCxnSpPr>
        <p:spPr>
          <a:xfrm>
            <a:off x="10498155" y="6273094"/>
            <a:ext cx="4575" cy="53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59085" y="2842588"/>
            <a:ext cx="624021" cy="584775"/>
          </a:xfrm>
          <a:prstGeom prst="rect">
            <a:avLst/>
          </a:prstGeom>
          <a:solidFill>
            <a:schemeClr val="bg1"/>
          </a:solidFill>
          <a:ln>
            <a:solidFill>
              <a:schemeClr val="tx1"/>
            </a:solidFill>
          </a:ln>
        </p:spPr>
        <p:txBody>
          <a:bodyPr wrap="square" rtlCol="0">
            <a:spAutoFit/>
          </a:bodyPr>
          <a:lstStyle/>
          <a:p>
            <a:pPr algn="ctr"/>
            <a:r>
              <a:rPr lang="en-US" sz="1600" dirty="0" smtClean="0"/>
              <a:t>SSH (VM)</a:t>
            </a:r>
            <a:endParaRPr lang="en-US" sz="1600" dirty="0"/>
          </a:p>
        </p:txBody>
      </p:sp>
      <p:sp>
        <p:nvSpPr>
          <p:cNvPr id="53" name="TextBox 52"/>
          <p:cNvSpPr txBox="1"/>
          <p:nvPr/>
        </p:nvSpPr>
        <p:spPr>
          <a:xfrm>
            <a:off x="8839201" y="4060693"/>
            <a:ext cx="1066799" cy="584775"/>
          </a:xfrm>
          <a:prstGeom prst="rect">
            <a:avLst/>
          </a:prstGeom>
          <a:solidFill>
            <a:schemeClr val="bg1"/>
          </a:solidFill>
          <a:ln>
            <a:solidFill>
              <a:schemeClr val="tx1"/>
            </a:solidFill>
          </a:ln>
        </p:spPr>
        <p:txBody>
          <a:bodyPr wrap="square" rtlCol="0">
            <a:spAutoFit/>
          </a:bodyPr>
          <a:lstStyle/>
          <a:p>
            <a:pPr algn="ctr"/>
            <a:r>
              <a:rPr lang="en-US" sz="1600" dirty="0" smtClean="0"/>
              <a:t>SSH (Mac or PC)</a:t>
            </a:r>
            <a:endParaRPr lang="en-US" sz="1600" dirty="0"/>
          </a:p>
        </p:txBody>
      </p:sp>
    </p:spTree>
    <p:extLst>
      <p:ext uri="{BB962C8B-B14F-4D97-AF65-F5344CB8AC3E}">
        <p14:creationId xmlns:p14="http://schemas.microsoft.com/office/powerpoint/2010/main" val="278198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Summary</a:t>
            </a:r>
            <a:br>
              <a:rPr lang="en-US" dirty="0" smtClean="0"/>
            </a:br>
            <a:r>
              <a:rPr lang="en-US" sz="3200" dirty="0" smtClean="0"/>
              <a:t>List of all sites consulted for software downloads, some of the links may be redundant.</a:t>
            </a:r>
            <a:endParaRPr lang="en-US" dirty="0"/>
          </a:p>
        </p:txBody>
      </p:sp>
      <p:sp>
        <p:nvSpPr>
          <p:cNvPr id="3" name="Content Placeholder 2"/>
          <p:cNvSpPr>
            <a:spLocks noGrp="1"/>
          </p:cNvSpPr>
          <p:nvPr>
            <p:ph idx="1"/>
          </p:nvPr>
        </p:nvSpPr>
        <p:spPr>
          <a:xfrm>
            <a:off x="777240" y="2209800"/>
            <a:ext cx="13990320" cy="7238999"/>
          </a:xfrm>
        </p:spPr>
        <p:txBody>
          <a:bodyPr>
            <a:normAutofit/>
          </a:bodyPr>
          <a:lstStyle/>
          <a:p>
            <a:r>
              <a:rPr lang="en-US" sz="2400" u="sng" dirty="0" smtClean="0">
                <a:hlinkClick r:id="rId2"/>
              </a:rPr>
              <a:t>https</a:t>
            </a:r>
            <a:r>
              <a:rPr lang="en-US" sz="2400" u="sng" dirty="0">
                <a:hlinkClick r:id="rId2"/>
              </a:rPr>
              <a:t>://www.bluerobotics.com/forums/topic/radio-calibration/</a:t>
            </a:r>
            <a:r>
              <a:rPr lang="en-US" sz="2400" dirty="0"/>
              <a:t> </a:t>
            </a:r>
            <a:endParaRPr lang="en-US" sz="2400" dirty="0" smtClean="0"/>
          </a:p>
          <a:p>
            <a:r>
              <a:rPr lang="en-US" sz="2400" u="sng" dirty="0">
                <a:hlinkClick r:id="rId3"/>
              </a:rPr>
              <a:t>http://ardusub.com/initial-setup/#</a:t>
            </a:r>
            <a:r>
              <a:rPr lang="en-US" sz="2400" u="sng" dirty="0" smtClean="0">
                <a:hlinkClick r:id="rId3"/>
              </a:rPr>
              <a:t>install-qgroundcontrol</a:t>
            </a:r>
            <a:endParaRPr lang="en-US" sz="2400" u="sng" dirty="0"/>
          </a:p>
          <a:p>
            <a:r>
              <a:rPr lang="en-US" sz="2400" u="sng" dirty="0">
                <a:hlinkClick r:id="rId4"/>
              </a:rPr>
              <a:t>https://</a:t>
            </a:r>
            <a:r>
              <a:rPr lang="en-US" sz="2400" u="sng" dirty="0" smtClean="0">
                <a:hlinkClick r:id="rId4"/>
              </a:rPr>
              <a:t>github.com/mavlink/qgroundcontrol/releases/tag/v2.9.7b</a:t>
            </a:r>
            <a:endParaRPr lang="en-US" sz="2400" dirty="0"/>
          </a:p>
          <a:p>
            <a:r>
              <a:rPr lang="en-US" sz="2400" dirty="0">
                <a:hlinkClick r:id="rId5"/>
              </a:rPr>
              <a:t>http://firmware.ardusub.com/Sub/latest</a:t>
            </a:r>
            <a:r>
              <a:rPr lang="en-US" sz="2400" dirty="0" smtClean="0">
                <a:hlinkClick r:id="rId5"/>
              </a:rPr>
              <a:t>/</a:t>
            </a:r>
            <a:endParaRPr lang="en-US" sz="2400" dirty="0"/>
          </a:p>
          <a:p>
            <a:r>
              <a:rPr lang="en-US" sz="2400" u="sng" dirty="0">
                <a:hlinkClick r:id="rId6"/>
              </a:rPr>
              <a:t>https://www.bluerobotics.com/forums/topic/bluerov-ros-package-updates</a:t>
            </a:r>
            <a:r>
              <a:rPr lang="en-US" sz="2400" u="sng" dirty="0" smtClean="0">
                <a:hlinkClick r:id="rId6"/>
              </a:rPr>
              <a:t>/</a:t>
            </a:r>
            <a:endParaRPr lang="en-US" sz="2400" u="sng" dirty="0" smtClean="0"/>
          </a:p>
          <a:p>
            <a:r>
              <a:rPr lang="en-US" sz="2400" u="sng" dirty="0">
                <a:hlinkClick r:id="rId7"/>
              </a:rPr>
              <a:t>https://www.bluerobotics.com/forums/topic/problem-with-running-bluerov</a:t>
            </a:r>
            <a:r>
              <a:rPr lang="en-US" sz="2400" u="sng" dirty="0" smtClean="0">
                <a:hlinkClick r:id="rId7"/>
              </a:rPr>
              <a:t>/</a:t>
            </a:r>
            <a:endParaRPr lang="en-US" sz="2400" u="sng" dirty="0" smtClean="0"/>
          </a:p>
          <a:p>
            <a:r>
              <a:rPr lang="en-US" sz="2400" u="sng" dirty="0">
                <a:hlinkClick r:id="rId8"/>
              </a:rPr>
              <a:t>http://www.ros.org/install</a:t>
            </a:r>
            <a:r>
              <a:rPr lang="en-US" sz="2400" u="sng" dirty="0" smtClean="0">
                <a:hlinkClick r:id="rId8"/>
              </a:rPr>
              <a:t>/</a:t>
            </a:r>
            <a:endParaRPr lang="en-US" sz="2400" u="sng" dirty="0" smtClean="0"/>
          </a:p>
          <a:p>
            <a:endParaRPr lang="en-US" sz="2400" u="sng" dirty="0"/>
          </a:p>
          <a:p>
            <a:pPr marL="0" indent="0">
              <a:buNone/>
            </a:pPr>
            <a:r>
              <a:rPr lang="en-US" sz="2400" u="sng" dirty="0" smtClean="0"/>
              <a:t>Common error fixes</a:t>
            </a:r>
          </a:p>
          <a:p>
            <a:pPr>
              <a:buFont typeface="Courier New" panose="02070309020205020404" pitchFamily="49" charset="0"/>
              <a:buChar char="o"/>
            </a:pPr>
            <a:r>
              <a:rPr lang="en-US" sz="2400" dirty="0" smtClean="0"/>
              <a:t>RC3_MAX </a:t>
            </a:r>
            <a:r>
              <a:rPr lang="en-US" sz="2400" dirty="0"/>
              <a:t>and RC3_MIN change to 2200 and 800 </a:t>
            </a:r>
            <a:r>
              <a:rPr lang="en-US" sz="2400" dirty="0" smtClean="0"/>
              <a:t>– fixes joystick/radio calibrating </a:t>
            </a:r>
          </a:p>
          <a:p>
            <a:pPr>
              <a:buFont typeface="Courier New" panose="02070309020205020404" pitchFamily="49" charset="0"/>
              <a:buChar char="o"/>
            </a:pPr>
            <a:r>
              <a:rPr lang="en-US" sz="2400" dirty="0" smtClean="0"/>
              <a:t>Change baud rate and a few other parameters listed here </a:t>
            </a:r>
            <a:r>
              <a:rPr lang="en-US" sz="2400" u="sng" dirty="0">
                <a:hlinkClick r:id="rId9"/>
              </a:rPr>
              <a:t>http://ardusub.com/initial-setup/#configuring-parameters</a:t>
            </a:r>
            <a:r>
              <a:rPr lang="en-US" sz="2400" dirty="0"/>
              <a:t> </a:t>
            </a:r>
          </a:p>
          <a:p>
            <a:pPr>
              <a:buFont typeface="Courier New" panose="02070309020205020404" pitchFamily="49" charset="0"/>
              <a:buChar char="o"/>
            </a:pPr>
            <a:r>
              <a:rPr lang="en-US" sz="2400" dirty="0" err="1"/>
              <a:t>ssh</a:t>
            </a:r>
            <a:r>
              <a:rPr lang="en-US" sz="2400" dirty="0"/>
              <a:t> into </a:t>
            </a:r>
            <a:r>
              <a:rPr lang="en-US" sz="2400" dirty="0" err="1"/>
              <a:t>bluerov</a:t>
            </a:r>
            <a:r>
              <a:rPr lang="en-US" sz="2400" dirty="0"/>
              <a:t> </a:t>
            </a:r>
            <a:r>
              <a:rPr lang="en-US" sz="2400" dirty="0" err="1" smtClean="0"/>
              <a:t>raspi</a:t>
            </a:r>
            <a:r>
              <a:rPr lang="en-US" sz="2400" dirty="0" smtClean="0"/>
              <a:t> when </a:t>
            </a:r>
            <a:r>
              <a:rPr lang="en-US" sz="2400" dirty="0" err="1" smtClean="0"/>
              <a:t>simplerov</a:t>
            </a:r>
            <a:r>
              <a:rPr lang="en-US" sz="2400" dirty="0" smtClean="0"/>
              <a:t> frame is installed on Pixhawk, and UDP com port on </a:t>
            </a:r>
            <a:r>
              <a:rPr lang="en-US" sz="2400" dirty="0" err="1" smtClean="0"/>
              <a:t>qgroundcontrol</a:t>
            </a:r>
            <a:r>
              <a:rPr lang="en-US" sz="2400" dirty="0" smtClean="0"/>
              <a:t> is 14550:  </a:t>
            </a:r>
            <a:r>
              <a:rPr lang="en-US" sz="2400" dirty="0" err="1"/>
              <a:t>sudo</a:t>
            </a:r>
            <a:r>
              <a:rPr lang="en-US" sz="2400" dirty="0"/>
              <a:t> -s mavproxy.py --master=/dev/ttyAMA0 --</a:t>
            </a:r>
            <a:r>
              <a:rPr lang="en-US" sz="2400" dirty="0" err="1"/>
              <a:t>baudrate</a:t>
            </a:r>
            <a:r>
              <a:rPr lang="en-US" sz="2400" dirty="0"/>
              <a:t> </a:t>
            </a:r>
            <a:r>
              <a:rPr lang="en-US" sz="2400" dirty="0" smtClean="0"/>
              <a:t>57600 --out LAPTOP_IP_ADDRESS:14550 </a:t>
            </a:r>
            <a:r>
              <a:rPr lang="en-US" sz="2400" dirty="0"/>
              <a:t>--aircraft </a:t>
            </a:r>
            <a:r>
              <a:rPr lang="en-US" sz="2400" dirty="0" err="1" smtClean="0"/>
              <a:t>simplerov</a:t>
            </a:r>
            <a:r>
              <a:rPr lang="en-US" sz="2400" dirty="0" smtClean="0"/>
              <a:t> </a:t>
            </a:r>
          </a:p>
          <a:p>
            <a:pPr>
              <a:buFont typeface="Courier New" panose="02070309020205020404" pitchFamily="49" charset="0"/>
              <a:buChar char="o"/>
            </a:pPr>
            <a:r>
              <a:rPr lang="en-US" sz="2400" dirty="0" smtClean="0"/>
              <a:t>If connection times out and mavproxy.py still running: </a:t>
            </a:r>
            <a:r>
              <a:rPr lang="en-US" sz="2400" dirty="0" err="1" smtClean="0"/>
              <a:t>sudo</a:t>
            </a:r>
            <a:r>
              <a:rPr lang="en-US" sz="2400" dirty="0" smtClean="0"/>
              <a:t> </a:t>
            </a:r>
            <a:r>
              <a:rPr lang="en-US" sz="2400" dirty="0"/>
              <a:t>–s </a:t>
            </a:r>
            <a:r>
              <a:rPr lang="en-US" sz="2400" dirty="0" err="1"/>
              <a:t>pkill</a:t>
            </a:r>
            <a:r>
              <a:rPr lang="en-US" sz="2400" dirty="0"/>
              <a:t> mavproxy.py</a:t>
            </a:r>
            <a:endParaRPr lang="en-US" sz="2400" dirty="0" smtClean="0"/>
          </a:p>
          <a:p>
            <a:pPr>
              <a:buFont typeface="Courier New" panose="02070309020205020404" pitchFamily="49" charset="0"/>
              <a:buChar char="o"/>
            </a:pPr>
            <a:endParaRPr lang="en-US" sz="2000" dirty="0"/>
          </a:p>
          <a:p>
            <a:pPr>
              <a:buFont typeface="Courier New" panose="02070309020205020404" pitchFamily="49" charset="0"/>
              <a:buChar char="o"/>
            </a:pPr>
            <a:endParaRPr lang="en-US" sz="2000" dirty="0" smtClean="0"/>
          </a:p>
          <a:p>
            <a:pPr>
              <a:buFont typeface="Courier New" panose="02070309020205020404" pitchFamily="49" charset="0"/>
              <a:buChar char="o"/>
            </a:pPr>
            <a:endParaRPr lang="en-US" sz="2000" dirty="0"/>
          </a:p>
          <a:p>
            <a:pPr marL="0" indent="0">
              <a:buNone/>
            </a:pPr>
            <a:endParaRPr lang="en-US" sz="2000" dirty="0"/>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1158033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lanner.ardupilot.com/wp-content/uploads/sites/5/2013/09/PixhawkLabled.jpg"/>
          <p:cNvPicPr>
            <a:picLocks noChangeAspect="1" noChangeArrowheads="1"/>
          </p:cNvPicPr>
          <p:nvPr/>
        </p:nvPicPr>
        <p:blipFill>
          <a:blip r:embed="rId2" cstate="print"/>
          <a:srcRect/>
          <a:stretch>
            <a:fillRect/>
          </a:stretch>
        </p:blipFill>
        <p:spPr bwMode="auto">
          <a:xfrm>
            <a:off x="3269343" y="1752600"/>
            <a:ext cx="7731125" cy="6534151"/>
          </a:xfrm>
          <a:prstGeom prst="rect">
            <a:avLst/>
          </a:prstGeom>
          <a:noFill/>
        </p:spPr>
      </p:pic>
      <p:sp>
        <p:nvSpPr>
          <p:cNvPr id="6" name="Right Arrow 5"/>
          <p:cNvSpPr/>
          <p:nvPr/>
        </p:nvSpPr>
        <p:spPr>
          <a:xfrm rot="1370913">
            <a:off x="2469240" y="328678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497772">
            <a:off x="11073249" y="221297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72883">
            <a:off x="10467962" y="4926737"/>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2229" y="9443884"/>
            <a:ext cx="10439400" cy="461665"/>
          </a:xfrm>
          <a:prstGeom prst="rect">
            <a:avLst/>
          </a:prstGeom>
        </p:spPr>
        <p:txBody>
          <a:bodyPr wrap="square">
            <a:spAutoFit/>
          </a:bodyPr>
          <a:lstStyle/>
          <a:p>
            <a:r>
              <a:rPr lang="en-US" sz="2400" dirty="0" smtClean="0">
                <a:solidFill>
                  <a:srgbClr val="0000FF"/>
                </a:solidFill>
              </a:rPr>
              <a:t>http://copter.ardupilot.com/wiki/common-pixhawk-overview/</a:t>
            </a:r>
            <a:endParaRPr lang="en-US" sz="2400" dirty="0">
              <a:solidFill>
                <a:srgbClr val="0000FF"/>
              </a:solidFill>
            </a:endParaRPr>
          </a:p>
        </p:txBody>
      </p:sp>
      <p:sp>
        <p:nvSpPr>
          <p:cNvPr id="12" name="Rectangle 11"/>
          <p:cNvSpPr/>
          <p:nvPr/>
        </p:nvSpPr>
        <p:spPr>
          <a:xfrm>
            <a:off x="5326743" y="762000"/>
            <a:ext cx="4518096" cy="769441"/>
          </a:xfrm>
          <a:prstGeom prst="rect">
            <a:avLst/>
          </a:prstGeom>
        </p:spPr>
        <p:txBody>
          <a:bodyPr wrap="none">
            <a:spAutoFit/>
          </a:bodyPr>
          <a:lstStyle/>
          <a:p>
            <a:r>
              <a:rPr lang="en-US" sz="4400" b="1" dirty="0" smtClean="0"/>
              <a:t>Pixhawk Overview</a:t>
            </a:r>
            <a:endParaRPr lang="en-US" sz="4400" b="1" dirty="0"/>
          </a:p>
        </p:txBody>
      </p:sp>
      <p:sp>
        <p:nvSpPr>
          <p:cNvPr id="14" name="Right Arrow 13"/>
          <p:cNvSpPr/>
          <p:nvPr/>
        </p:nvSpPr>
        <p:spPr>
          <a:xfrm rot="10800000">
            <a:off x="11041743" y="6781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032343" y="1905000"/>
            <a:ext cx="2514600" cy="1431161"/>
          </a:xfrm>
          <a:prstGeom prst="rect">
            <a:avLst/>
          </a:prstGeom>
          <a:noFill/>
        </p:spPr>
        <p:txBody>
          <a:bodyPr wrap="square" rtlCol="0">
            <a:spAutoFit/>
          </a:bodyPr>
          <a:lstStyle/>
          <a:p>
            <a:r>
              <a:rPr lang="en-US" dirty="0" smtClean="0">
                <a:solidFill>
                  <a:srgbClr val="0000FF"/>
                </a:solidFill>
              </a:rPr>
              <a:t>Connect ESCs Control 1-6 Here</a:t>
            </a:r>
            <a:endParaRPr lang="en-US" dirty="0">
              <a:solidFill>
                <a:srgbClr val="0000FF"/>
              </a:solidFill>
            </a:endParaRPr>
          </a:p>
        </p:txBody>
      </p:sp>
      <p:sp>
        <p:nvSpPr>
          <p:cNvPr id="16" name="TextBox 15"/>
          <p:cNvSpPr txBox="1"/>
          <p:nvPr/>
        </p:nvSpPr>
        <p:spPr>
          <a:xfrm>
            <a:off x="11498943" y="4572000"/>
            <a:ext cx="2795637" cy="538609"/>
          </a:xfrm>
          <a:prstGeom prst="rect">
            <a:avLst/>
          </a:prstGeom>
          <a:noFill/>
        </p:spPr>
        <p:txBody>
          <a:bodyPr wrap="none" rtlCol="0">
            <a:spAutoFit/>
          </a:bodyPr>
          <a:lstStyle/>
          <a:p>
            <a:r>
              <a:rPr lang="en-US" dirty="0" smtClean="0">
                <a:solidFill>
                  <a:srgbClr val="0000FF"/>
                </a:solidFill>
              </a:rPr>
              <a:t>Buzzer (Optional)</a:t>
            </a:r>
            <a:endParaRPr lang="en-US" dirty="0">
              <a:solidFill>
                <a:srgbClr val="0000FF"/>
              </a:solidFill>
            </a:endParaRPr>
          </a:p>
        </p:txBody>
      </p:sp>
      <p:sp>
        <p:nvSpPr>
          <p:cNvPr id="21" name="TextBox 20"/>
          <p:cNvSpPr txBox="1"/>
          <p:nvPr/>
        </p:nvSpPr>
        <p:spPr>
          <a:xfrm>
            <a:off x="12032343" y="6629400"/>
            <a:ext cx="3505200" cy="2323713"/>
          </a:xfrm>
          <a:prstGeom prst="rect">
            <a:avLst/>
          </a:prstGeom>
          <a:noFill/>
        </p:spPr>
        <p:txBody>
          <a:bodyPr wrap="square" rtlCol="0">
            <a:spAutoFit/>
          </a:bodyPr>
          <a:lstStyle/>
          <a:p>
            <a:r>
              <a:rPr lang="en-US" dirty="0" smtClean="0">
                <a:solidFill>
                  <a:srgbClr val="0000FF"/>
                </a:solidFill>
              </a:rPr>
              <a:t>Connect I2C Expander</a:t>
            </a:r>
          </a:p>
          <a:p>
            <a:r>
              <a:rPr lang="en-US" dirty="0" smtClean="0">
                <a:solidFill>
                  <a:srgbClr val="0000FF"/>
                </a:solidFill>
              </a:rPr>
              <a:t>Then connect Pressure Sensor and </a:t>
            </a:r>
            <a:r>
              <a:rPr lang="en-US" dirty="0" err="1" smtClean="0">
                <a:solidFill>
                  <a:srgbClr val="0000FF"/>
                </a:solidFill>
              </a:rPr>
              <a:t>BlueRobotics</a:t>
            </a:r>
            <a:r>
              <a:rPr lang="en-US" dirty="0" smtClean="0">
                <a:solidFill>
                  <a:srgbClr val="0000FF"/>
                </a:solidFill>
              </a:rPr>
              <a:t> Depth Sensor to Expander</a:t>
            </a:r>
            <a:endParaRPr lang="en-US" dirty="0">
              <a:solidFill>
                <a:srgbClr val="0000FF"/>
              </a:solidFill>
            </a:endParaRPr>
          </a:p>
        </p:txBody>
      </p:sp>
      <p:sp>
        <p:nvSpPr>
          <p:cNvPr id="22" name="TextBox 21"/>
          <p:cNvSpPr txBox="1"/>
          <p:nvPr/>
        </p:nvSpPr>
        <p:spPr>
          <a:xfrm>
            <a:off x="221343" y="2438400"/>
            <a:ext cx="2971800" cy="1431161"/>
          </a:xfrm>
          <a:prstGeom prst="rect">
            <a:avLst/>
          </a:prstGeom>
          <a:noFill/>
        </p:spPr>
        <p:txBody>
          <a:bodyPr wrap="square" rtlCol="0">
            <a:spAutoFit/>
          </a:bodyPr>
          <a:lstStyle/>
          <a:p>
            <a:r>
              <a:rPr lang="en-US" dirty="0" smtClean="0">
                <a:solidFill>
                  <a:srgbClr val="0000FF"/>
                </a:solidFill>
              </a:rPr>
              <a:t>Connect 3DR Power Module Pigtail Here</a:t>
            </a:r>
            <a:endParaRPr lang="en-US" dirty="0">
              <a:solidFill>
                <a:srgbClr val="0000FF"/>
              </a:solidFill>
            </a:endParaRPr>
          </a:p>
        </p:txBody>
      </p:sp>
      <p:sp>
        <p:nvSpPr>
          <p:cNvPr id="18" name="TextBox 17"/>
          <p:cNvSpPr txBox="1"/>
          <p:nvPr/>
        </p:nvSpPr>
        <p:spPr>
          <a:xfrm>
            <a:off x="449943" y="838200"/>
            <a:ext cx="2971800" cy="1431161"/>
          </a:xfrm>
          <a:prstGeom prst="rect">
            <a:avLst/>
          </a:prstGeom>
          <a:noFill/>
        </p:spPr>
        <p:txBody>
          <a:bodyPr wrap="square" rtlCol="0">
            <a:spAutoFit/>
          </a:bodyPr>
          <a:lstStyle/>
          <a:p>
            <a:r>
              <a:rPr lang="en-US" dirty="0" smtClean="0">
                <a:solidFill>
                  <a:srgbClr val="0000FF"/>
                </a:solidFill>
              </a:rPr>
              <a:t>Pi Data connects to Pixhawk via </a:t>
            </a:r>
            <a:r>
              <a:rPr lang="en-US" dirty="0" err="1" smtClean="0">
                <a:solidFill>
                  <a:srgbClr val="0000FF"/>
                </a:solidFill>
              </a:rPr>
              <a:t>Telem</a:t>
            </a:r>
            <a:r>
              <a:rPr lang="en-US" dirty="0" smtClean="0">
                <a:solidFill>
                  <a:srgbClr val="0000FF"/>
                </a:solidFill>
              </a:rPr>
              <a:t> 2</a:t>
            </a:r>
            <a:endParaRPr lang="en-US" dirty="0">
              <a:solidFill>
                <a:srgbClr val="0000FF"/>
              </a:solidFill>
            </a:endParaRPr>
          </a:p>
        </p:txBody>
      </p:sp>
      <p:sp>
        <p:nvSpPr>
          <p:cNvPr id="20" name="Right Arrow 19"/>
          <p:cNvSpPr/>
          <p:nvPr/>
        </p:nvSpPr>
        <p:spPr>
          <a:xfrm rot="1124612" flipV="1">
            <a:off x="2994600" y="1545930"/>
            <a:ext cx="1828779" cy="22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nner.ardupilot.com/wp-content/uploads/sites/5/2013/09/Pixhawk_with_legend.png"/>
          <p:cNvPicPr>
            <a:picLocks noChangeAspect="1" noChangeArrowheads="1"/>
          </p:cNvPicPr>
          <p:nvPr/>
        </p:nvPicPr>
        <p:blipFill>
          <a:blip r:embed="rId2" cstate="print"/>
          <a:srcRect l="4052" r="13296" b="59016"/>
          <a:stretch>
            <a:fillRect/>
          </a:stretch>
        </p:blipFill>
        <p:spPr bwMode="auto">
          <a:xfrm>
            <a:off x="0" y="1752600"/>
            <a:ext cx="7046976" cy="5181600"/>
          </a:xfrm>
          <a:prstGeom prst="rect">
            <a:avLst/>
          </a:prstGeom>
          <a:noFill/>
        </p:spPr>
      </p:pic>
      <p:pic>
        <p:nvPicPr>
          <p:cNvPr id="5" name="Picture 2" descr="http://planner.ardupilot.com/wp-content/uploads/sites/5/2013/09/Pixhawk_with_legend.png"/>
          <p:cNvPicPr>
            <a:picLocks noChangeAspect="1" noChangeArrowheads="1"/>
          </p:cNvPicPr>
          <p:nvPr/>
        </p:nvPicPr>
        <p:blipFill>
          <a:blip r:embed="rId2" cstate="print"/>
          <a:srcRect t="40437" r="19779"/>
          <a:stretch>
            <a:fillRect/>
          </a:stretch>
        </p:blipFill>
        <p:spPr bwMode="auto">
          <a:xfrm>
            <a:off x="7848600" y="838200"/>
            <a:ext cx="7543800" cy="8305800"/>
          </a:xfrm>
          <a:prstGeom prst="rect">
            <a:avLst/>
          </a:prstGeom>
          <a:noFill/>
        </p:spPr>
      </p:pic>
      <p:sp>
        <p:nvSpPr>
          <p:cNvPr id="6" name="Rectangle 5"/>
          <p:cNvSpPr/>
          <p:nvPr/>
        </p:nvSpPr>
        <p:spPr>
          <a:xfrm>
            <a:off x="4038600" y="228600"/>
            <a:ext cx="6307945" cy="646331"/>
          </a:xfrm>
          <a:prstGeom prst="rect">
            <a:avLst/>
          </a:prstGeom>
        </p:spPr>
        <p:txBody>
          <a:bodyPr wrap="none">
            <a:spAutoFit/>
          </a:bodyPr>
          <a:lstStyle/>
          <a:p>
            <a:pPr algn="ctr"/>
            <a:r>
              <a:rPr lang="en-US" sz="3600" b="1" dirty="0" smtClean="0"/>
              <a:t>Pixhawk connector assignments</a:t>
            </a:r>
            <a:endParaRPr lang="en-US" sz="3600" b="1" dirty="0"/>
          </a:p>
        </p:txBody>
      </p:sp>
      <p:sp>
        <p:nvSpPr>
          <p:cNvPr id="7" name="Rectangle 6"/>
          <p:cNvSpPr/>
          <p:nvPr/>
        </p:nvSpPr>
        <p:spPr>
          <a:xfrm>
            <a:off x="7543800" y="8382000"/>
            <a:ext cx="4267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Thruster ESCs -  PWM</a:t>
            </a:r>
            <a:endParaRPr lang="en-US" sz="1600" dirty="0">
              <a:solidFill>
                <a:srgbClr val="FF0000"/>
              </a:solidFill>
            </a:endParaRPr>
          </a:p>
        </p:txBody>
      </p:sp>
      <p:sp>
        <p:nvSpPr>
          <p:cNvPr id="8" name="Rectangle 7"/>
          <p:cNvSpPr/>
          <p:nvPr/>
        </p:nvSpPr>
        <p:spPr>
          <a:xfrm>
            <a:off x="4267200" y="32766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Pwr</a:t>
            </a:r>
            <a:r>
              <a:rPr lang="en-US" sz="1600" dirty="0" smtClean="0">
                <a:solidFill>
                  <a:srgbClr val="FF0000"/>
                </a:solidFill>
              </a:rPr>
              <a:t> Input (from module)</a:t>
            </a:r>
            <a:endParaRPr lang="en-US" sz="1600" dirty="0">
              <a:solidFill>
                <a:srgbClr val="FF0000"/>
              </a:solidFill>
            </a:endParaRPr>
          </a:p>
        </p:txBody>
      </p:sp>
      <p:sp>
        <p:nvSpPr>
          <p:cNvPr id="9" name="Rectangle 8"/>
          <p:cNvSpPr/>
          <p:nvPr/>
        </p:nvSpPr>
        <p:spPr>
          <a:xfrm>
            <a:off x="4267200" y="38100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Warning Buzzer (optional)</a:t>
            </a:r>
            <a:endParaRPr lang="en-US" sz="1600" dirty="0">
              <a:solidFill>
                <a:srgbClr val="FF0000"/>
              </a:solidFill>
            </a:endParaRPr>
          </a:p>
        </p:txBody>
      </p:sp>
      <p:sp>
        <p:nvSpPr>
          <p:cNvPr id="13" name="Rectangle 12"/>
          <p:cNvSpPr/>
          <p:nvPr/>
        </p:nvSpPr>
        <p:spPr>
          <a:xfrm>
            <a:off x="228600" y="9522767"/>
            <a:ext cx="10439400" cy="461665"/>
          </a:xfrm>
          <a:prstGeom prst="rect">
            <a:avLst/>
          </a:prstGeom>
        </p:spPr>
        <p:txBody>
          <a:bodyPr wrap="square">
            <a:spAutoFit/>
          </a:bodyPr>
          <a:lstStyle/>
          <a:p>
            <a:r>
              <a:rPr lang="en-US" sz="2400" dirty="0" smtClean="0">
                <a:solidFill>
                  <a:srgbClr val="0000FF"/>
                </a:solidFill>
              </a:rPr>
              <a:t> http://copter.ardupilot.com/wiki/common-pixhawk-overview/</a:t>
            </a:r>
            <a:endParaRPr lang="en-US" sz="2400" dirty="0">
              <a:solidFill>
                <a:srgbClr val="0000FF"/>
              </a:solidFill>
            </a:endParaRPr>
          </a:p>
        </p:txBody>
      </p:sp>
      <p:sp>
        <p:nvSpPr>
          <p:cNvPr id="15" name="Rectangle 14"/>
          <p:cNvSpPr/>
          <p:nvPr/>
        </p:nvSpPr>
        <p:spPr>
          <a:xfrm>
            <a:off x="4191000" y="4800600"/>
            <a:ext cx="11049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Connect I2c Expander which is connected to Pressure sensor and </a:t>
            </a:r>
            <a:r>
              <a:rPr lang="en-US" sz="1600" dirty="0" err="1" smtClean="0">
                <a:solidFill>
                  <a:srgbClr val="FF0000"/>
                </a:solidFill>
              </a:rPr>
              <a:t>Bluerobotics</a:t>
            </a:r>
            <a:r>
              <a:rPr lang="en-US" sz="1600" dirty="0" smtClean="0">
                <a:solidFill>
                  <a:srgbClr val="FF0000"/>
                </a:solidFill>
              </a:rPr>
              <a:t> depth/temp. sensor</a:t>
            </a:r>
            <a:endParaRPr lang="en-US" sz="1600" dirty="0">
              <a:solidFill>
                <a:srgbClr val="FF0000"/>
              </a:solidFill>
            </a:endParaRPr>
          </a:p>
        </p:txBody>
      </p:sp>
      <p:sp>
        <p:nvSpPr>
          <p:cNvPr id="16" name="Rectangle 15"/>
          <p:cNvSpPr/>
          <p:nvPr/>
        </p:nvSpPr>
        <p:spPr>
          <a:xfrm>
            <a:off x="4136570" y="2322731"/>
            <a:ext cx="4321629" cy="191869"/>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Comms</a:t>
            </a:r>
            <a:r>
              <a:rPr lang="en-US" sz="1600" dirty="0" smtClean="0">
                <a:solidFill>
                  <a:srgbClr val="FF0000"/>
                </a:solidFill>
              </a:rPr>
              <a:t> (to Rasp. Pi3)</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Raspberry Pi Connectors</a:t>
            </a:r>
            <a:br>
              <a:rPr lang="en-US" dirty="0" smtClean="0"/>
            </a:br>
            <a:r>
              <a:rPr lang="en-US" sz="3600" dirty="0" smtClean="0"/>
              <a:t>The pins are labeled in a confusing manner, so this page is to clarify the connections necessary to run the Pixhawk and Raspberry Pi together.</a:t>
            </a:r>
            <a:endParaRPr lang="en-US" dirty="0"/>
          </a:p>
        </p:txBody>
      </p:sp>
      <p:sp>
        <p:nvSpPr>
          <p:cNvPr id="6" name="Rectangle 5"/>
          <p:cNvSpPr/>
          <p:nvPr/>
        </p:nvSpPr>
        <p:spPr>
          <a:xfrm>
            <a:off x="228600" y="8990050"/>
            <a:ext cx="13487400" cy="830997"/>
          </a:xfrm>
          <a:prstGeom prst="rect">
            <a:avLst/>
          </a:prstGeom>
        </p:spPr>
        <p:txBody>
          <a:bodyPr wrap="square">
            <a:spAutoFit/>
          </a:bodyPr>
          <a:lstStyle/>
          <a:p>
            <a:r>
              <a:rPr lang="en-US" sz="2400" dirty="0" smtClean="0">
                <a:solidFill>
                  <a:srgbClr val="0000FF"/>
                </a:solidFill>
                <a:hlinkClick r:id="rId2"/>
              </a:rPr>
              <a:t>http</a:t>
            </a:r>
            <a:r>
              <a:rPr lang="en-US" sz="2400" dirty="0">
                <a:solidFill>
                  <a:srgbClr val="0000FF"/>
                </a:solidFill>
                <a:hlinkClick r:id="rId2"/>
              </a:rPr>
              <a:t>://</a:t>
            </a:r>
            <a:r>
              <a:rPr lang="en-US" sz="2400" dirty="0" smtClean="0">
                <a:solidFill>
                  <a:srgbClr val="0000FF"/>
                </a:solidFill>
                <a:hlinkClick r:id="rId2"/>
              </a:rPr>
              <a:t>tr1.cbsistatic.com/hub/i/2016/03/03/53945d8c-6ec9-4a2a-922a-6df3b2a5c372/img4085.jpg</a:t>
            </a:r>
            <a:r>
              <a:rPr lang="en-US" sz="2400" dirty="0">
                <a:solidFill>
                  <a:srgbClr val="0000FF"/>
                </a:solidFill>
              </a:rPr>
              <a:t>, http://ardupilot.org/dev/_images/RaspberryPi_Pixhawk_wiring1.jpg</a:t>
            </a:r>
          </a:p>
        </p:txBody>
      </p:sp>
      <p:pic>
        <p:nvPicPr>
          <p:cNvPr id="7" name="Picture 6"/>
          <p:cNvPicPr>
            <a:picLocks noChangeAspect="1"/>
          </p:cNvPicPr>
          <p:nvPr/>
        </p:nvPicPr>
        <p:blipFill rotWithShape="1">
          <a:blip r:embed="rId3"/>
          <a:srcRect l="1429" t="1369" r="1429" b="1429"/>
          <a:stretch/>
        </p:blipFill>
        <p:spPr>
          <a:xfrm>
            <a:off x="1144814" y="2679122"/>
            <a:ext cx="5181600" cy="5410200"/>
          </a:xfrm>
          <a:prstGeom prst="rect">
            <a:avLst/>
          </a:prstGeom>
        </p:spPr>
      </p:pic>
      <p:pic>
        <p:nvPicPr>
          <p:cNvPr id="9" name="Picture 8"/>
          <p:cNvPicPr>
            <a:picLocks noChangeAspect="1"/>
          </p:cNvPicPr>
          <p:nvPr/>
        </p:nvPicPr>
        <p:blipFill rotWithShape="1">
          <a:blip r:embed="rId4"/>
          <a:srcRect r="11647" b="4970"/>
          <a:stretch/>
        </p:blipFill>
        <p:spPr>
          <a:xfrm>
            <a:off x="7696200" y="3886200"/>
            <a:ext cx="7315200" cy="4099727"/>
          </a:xfrm>
          <a:prstGeom prst="rect">
            <a:avLst/>
          </a:prstGeom>
        </p:spPr>
      </p:pic>
      <p:cxnSp>
        <p:nvCxnSpPr>
          <p:cNvPr id="17" name="Straight Connector 16"/>
          <p:cNvCxnSpPr/>
          <p:nvPr/>
        </p:nvCxnSpPr>
        <p:spPr>
          <a:xfrm flipV="1">
            <a:off x="6174014" y="3612037"/>
            <a:ext cx="381000" cy="4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199" y="3466276"/>
            <a:ext cx="1221014" cy="276999"/>
          </a:xfrm>
          <a:prstGeom prst="rect">
            <a:avLst/>
          </a:prstGeom>
          <a:solidFill>
            <a:schemeClr val="bg1"/>
          </a:solidFill>
        </p:spPr>
        <p:txBody>
          <a:bodyPr wrap="square" rtlCol="0">
            <a:spAutoFit/>
          </a:bodyPr>
          <a:lstStyle/>
          <a:p>
            <a:r>
              <a:rPr lang="en-US" sz="1200" dirty="0" smtClean="0"/>
              <a:t>UBEC 5V</a:t>
            </a:r>
            <a:endParaRPr lang="en-US" sz="1200" dirty="0"/>
          </a:p>
        </p:txBody>
      </p:sp>
      <p:cxnSp>
        <p:nvCxnSpPr>
          <p:cNvPr id="21" name="Straight Connector 20"/>
          <p:cNvCxnSpPr/>
          <p:nvPr/>
        </p:nvCxnSpPr>
        <p:spPr>
          <a:xfrm flipV="1">
            <a:off x="6174014" y="3822033"/>
            <a:ext cx="381000" cy="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174014" y="4051609"/>
            <a:ext cx="381000" cy="449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172200" y="4764145"/>
            <a:ext cx="381000" cy="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174014" y="4265396"/>
            <a:ext cx="381000" cy="449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53199" y="3694347"/>
            <a:ext cx="1221014" cy="276999"/>
          </a:xfrm>
          <a:prstGeom prst="rect">
            <a:avLst/>
          </a:prstGeom>
          <a:solidFill>
            <a:schemeClr val="bg1"/>
          </a:solidFill>
        </p:spPr>
        <p:txBody>
          <a:bodyPr wrap="square" rtlCol="0">
            <a:spAutoFit/>
          </a:bodyPr>
          <a:lstStyle/>
          <a:p>
            <a:r>
              <a:rPr lang="en-US" sz="1200" dirty="0" smtClean="0"/>
              <a:t>UBEC GND</a:t>
            </a:r>
            <a:endParaRPr lang="en-US" sz="1200" dirty="0"/>
          </a:p>
        </p:txBody>
      </p:sp>
      <p:sp>
        <p:nvSpPr>
          <p:cNvPr id="12" name="TextBox 11"/>
          <p:cNvSpPr txBox="1"/>
          <p:nvPr/>
        </p:nvSpPr>
        <p:spPr>
          <a:xfrm>
            <a:off x="6553199" y="3904343"/>
            <a:ext cx="1221014" cy="276999"/>
          </a:xfrm>
          <a:prstGeom prst="rect">
            <a:avLst/>
          </a:prstGeom>
          <a:solidFill>
            <a:schemeClr val="bg1"/>
          </a:solidFill>
        </p:spPr>
        <p:txBody>
          <a:bodyPr wrap="square" rtlCol="0">
            <a:spAutoFit/>
          </a:bodyPr>
          <a:lstStyle/>
          <a:p>
            <a:r>
              <a:rPr lang="en-US" sz="1200" dirty="0" smtClean="0"/>
              <a:t>Telem2 #3</a:t>
            </a:r>
            <a:endParaRPr lang="en-US" sz="1200" dirty="0"/>
          </a:p>
        </p:txBody>
      </p:sp>
      <p:sp>
        <p:nvSpPr>
          <p:cNvPr id="13" name="TextBox 12"/>
          <p:cNvSpPr txBox="1"/>
          <p:nvPr/>
        </p:nvSpPr>
        <p:spPr>
          <a:xfrm>
            <a:off x="6553199" y="4127368"/>
            <a:ext cx="1221014" cy="276999"/>
          </a:xfrm>
          <a:prstGeom prst="rect">
            <a:avLst/>
          </a:prstGeom>
          <a:solidFill>
            <a:schemeClr val="bg1"/>
          </a:solidFill>
        </p:spPr>
        <p:txBody>
          <a:bodyPr wrap="square" rtlCol="0">
            <a:spAutoFit/>
          </a:bodyPr>
          <a:lstStyle/>
          <a:p>
            <a:r>
              <a:rPr lang="en-US" sz="1200" dirty="0" smtClean="0"/>
              <a:t>Telem2 #2</a:t>
            </a:r>
            <a:endParaRPr lang="en-US" sz="1200" dirty="0"/>
          </a:p>
        </p:txBody>
      </p:sp>
      <p:sp>
        <p:nvSpPr>
          <p:cNvPr id="11" name="TextBox 10"/>
          <p:cNvSpPr txBox="1"/>
          <p:nvPr/>
        </p:nvSpPr>
        <p:spPr>
          <a:xfrm>
            <a:off x="6553199" y="4625646"/>
            <a:ext cx="1221013" cy="281492"/>
          </a:xfrm>
          <a:prstGeom prst="rect">
            <a:avLst/>
          </a:prstGeom>
          <a:solidFill>
            <a:schemeClr val="bg1"/>
          </a:solidFill>
        </p:spPr>
        <p:txBody>
          <a:bodyPr wrap="square" rtlCol="0">
            <a:spAutoFit/>
          </a:bodyPr>
          <a:lstStyle/>
          <a:p>
            <a:r>
              <a:rPr lang="en-US" sz="1200" dirty="0" smtClean="0"/>
              <a:t>Telem2 #6</a:t>
            </a:r>
            <a:endParaRPr lang="en-US" sz="1200" dirty="0"/>
          </a:p>
        </p:txBody>
      </p:sp>
    </p:spTree>
    <p:extLst>
      <p:ext uri="{BB962C8B-B14F-4D97-AF65-F5344CB8AC3E}">
        <p14:creationId xmlns:p14="http://schemas.microsoft.com/office/powerpoint/2010/main" val="3608994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3990320" cy="1676401"/>
          </a:xfrm>
        </p:spPr>
        <p:txBody>
          <a:bodyPr>
            <a:normAutofit fontScale="90000"/>
          </a:bodyPr>
          <a:lstStyle/>
          <a:p>
            <a:r>
              <a:rPr lang="en-US" b="1" dirty="0" smtClean="0"/>
              <a:t>3DR Power Module</a:t>
            </a:r>
            <a:br>
              <a:rPr lang="en-US" b="1" dirty="0" smtClean="0"/>
            </a:br>
            <a:r>
              <a:rPr lang="en-US" sz="2200" dirty="0" smtClean="0"/>
              <a:t>This page explains how to set up the 3DR Power Module (PM) to measure battery voltage and current consumption. The information will also be useful for setting up other types of Power Module.</a:t>
            </a:r>
            <a:r>
              <a:rPr lang="en-US" dirty="0" smtClean="0"/>
              <a:t/>
            </a:r>
            <a:br>
              <a:rPr lang="en-US" dirty="0" smtClean="0"/>
            </a:br>
            <a:endParaRPr lang="en-US" dirty="0"/>
          </a:p>
        </p:txBody>
      </p:sp>
      <p:pic>
        <p:nvPicPr>
          <p:cNvPr id="1026" name="Picture 2" descr="http://copter.ardupilot.com/wp-content/uploads/sites/2/2012/12/3DR-current-sensor-top.jpg"/>
          <p:cNvPicPr>
            <a:picLocks noChangeAspect="1" noChangeArrowheads="1"/>
          </p:cNvPicPr>
          <p:nvPr/>
        </p:nvPicPr>
        <p:blipFill>
          <a:blip r:embed="rId2" cstate="print"/>
          <a:srcRect/>
          <a:stretch>
            <a:fillRect/>
          </a:stretch>
        </p:blipFill>
        <p:spPr bwMode="auto">
          <a:xfrm>
            <a:off x="3124200" y="2514600"/>
            <a:ext cx="8540151" cy="2828926"/>
          </a:xfrm>
          <a:prstGeom prst="rect">
            <a:avLst/>
          </a:prstGeom>
          <a:noFill/>
        </p:spPr>
      </p:pic>
      <p:sp>
        <p:nvSpPr>
          <p:cNvPr id="6" name="Rectangle 5"/>
          <p:cNvSpPr/>
          <p:nvPr/>
        </p:nvSpPr>
        <p:spPr>
          <a:xfrm>
            <a:off x="152400" y="9448800"/>
            <a:ext cx="13106400" cy="461665"/>
          </a:xfrm>
          <a:prstGeom prst="rect">
            <a:avLst/>
          </a:prstGeom>
        </p:spPr>
        <p:txBody>
          <a:bodyPr wrap="square">
            <a:spAutoFit/>
          </a:bodyPr>
          <a:lstStyle/>
          <a:p>
            <a:r>
              <a:rPr lang="en-US" sz="2400" dirty="0" smtClean="0">
                <a:solidFill>
                  <a:srgbClr val="0000FF"/>
                </a:solidFill>
              </a:rPr>
              <a:t>http://copter.ardupilot.com/wiki/common-3dr-power-module/</a:t>
            </a:r>
            <a:endParaRPr lang="en-US" sz="2400" dirty="0">
              <a:solidFill>
                <a:srgbClr val="0000FF"/>
              </a:solidFill>
            </a:endParaRPr>
          </a:p>
        </p:txBody>
      </p:sp>
      <p:sp>
        <p:nvSpPr>
          <p:cNvPr id="7" name="TextBox 6"/>
          <p:cNvSpPr txBox="1"/>
          <p:nvPr/>
        </p:nvSpPr>
        <p:spPr>
          <a:xfrm>
            <a:off x="1447800" y="2209800"/>
            <a:ext cx="2593531" cy="538609"/>
          </a:xfrm>
          <a:prstGeom prst="rect">
            <a:avLst/>
          </a:prstGeom>
          <a:noFill/>
        </p:spPr>
        <p:txBody>
          <a:bodyPr wrap="none" rtlCol="0">
            <a:spAutoFit/>
          </a:bodyPr>
          <a:lstStyle/>
          <a:p>
            <a:r>
              <a:rPr lang="en-US" dirty="0" smtClean="0"/>
              <a:t>XT60 Connector</a:t>
            </a:r>
            <a:endParaRPr lang="en-US" dirty="0"/>
          </a:p>
        </p:txBody>
      </p:sp>
      <p:sp>
        <p:nvSpPr>
          <p:cNvPr id="8" name="TextBox 7"/>
          <p:cNvSpPr txBox="1"/>
          <p:nvPr/>
        </p:nvSpPr>
        <p:spPr>
          <a:xfrm>
            <a:off x="10972800" y="1905000"/>
            <a:ext cx="3504870" cy="984885"/>
          </a:xfrm>
          <a:prstGeom prst="rect">
            <a:avLst/>
          </a:prstGeom>
          <a:noFill/>
        </p:spPr>
        <p:txBody>
          <a:bodyPr wrap="none" rtlCol="0">
            <a:spAutoFit/>
          </a:bodyPr>
          <a:lstStyle/>
          <a:p>
            <a:r>
              <a:rPr lang="en-US" dirty="0" smtClean="0"/>
              <a:t>To BlueROV </a:t>
            </a:r>
          </a:p>
          <a:p>
            <a:r>
              <a:rPr lang="en-US" dirty="0" smtClean="0"/>
              <a:t>Terminal Board +/Gnd</a:t>
            </a:r>
            <a:endParaRPr lang="en-US" dirty="0"/>
          </a:p>
        </p:txBody>
      </p:sp>
      <p:sp>
        <p:nvSpPr>
          <p:cNvPr id="9" name="TextBox 8"/>
          <p:cNvSpPr txBox="1"/>
          <p:nvPr/>
        </p:nvSpPr>
        <p:spPr>
          <a:xfrm>
            <a:off x="10352470" y="5923010"/>
            <a:ext cx="4745530" cy="538609"/>
          </a:xfrm>
          <a:prstGeom prst="rect">
            <a:avLst/>
          </a:prstGeom>
          <a:noFill/>
        </p:spPr>
        <p:txBody>
          <a:bodyPr wrap="none" rtlCol="0">
            <a:spAutoFit/>
          </a:bodyPr>
          <a:lstStyle/>
          <a:p>
            <a:r>
              <a:rPr lang="en-US" dirty="0" smtClean="0"/>
              <a:t>To Pixhawk Power Input Conn.</a:t>
            </a:r>
            <a:endParaRPr lang="en-US" dirty="0"/>
          </a:p>
        </p:txBody>
      </p:sp>
      <p:sp>
        <p:nvSpPr>
          <p:cNvPr id="10" name="Right Arrow 9"/>
          <p:cNvSpPr/>
          <p:nvPr/>
        </p:nvSpPr>
        <p:spPr>
          <a:xfrm>
            <a:off x="11734800" y="4953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rchopez.com/webshaper/pcm/gallery/lg/3fd89d7394fa44ad48c7e70f1d68603f1425935083-lg.png"/>
          <p:cNvPicPr>
            <a:picLocks noChangeAspect="1" noChangeArrowheads="1"/>
          </p:cNvPicPr>
          <p:nvPr/>
        </p:nvPicPr>
        <p:blipFill>
          <a:blip r:embed="rId3" cstate="print"/>
          <a:srcRect l="27543" t="28508" r="32394" b="30512"/>
          <a:stretch>
            <a:fillRect/>
          </a:stretch>
        </p:blipFill>
        <p:spPr bwMode="auto">
          <a:xfrm>
            <a:off x="3581400" y="5419725"/>
            <a:ext cx="5181600" cy="3724275"/>
          </a:xfrm>
          <a:prstGeom prst="rect">
            <a:avLst/>
          </a:prstGeom>
          <a:noFill/>
        </p:spPr>
      </p:pic>
      <p:sp>
        <p:nvSpPr>
          <p:cNvPr id="12" name="Rectangle 11"/>
          <p:cNvSpPr/>
          <p:nvPr/>
        </p:nvSpPr>
        <p:spPr>
          <a:xfrm>
            <a:off x="5715000" y="2438400"/>
            <a:ext cx="3171125" cy="538609"/>
          </a:xfrm>
          <a:prstGeom prst="rect">
            <a:avLst/>
          </a:prstGeom>
        </p:spPr>
        <p:txBody>
          <a:bodyPr wrap="none">
            <a:spAutoFit/>
          </a:bodyPr>
          <a:lstStyle/>
          <a:p>
            <a:r>
              <a:rPr lang="en-US" b="1" dirty="0" smtClean="0"/>
              <a:t>3DR Power Module</a:t>
            </a:r>
            <a:endParaRPr lang="en-US" dirty="0"/>
          </a:p>
        </p:txBody>
      </p:sp>
      <p:sp>
        <p:nvSpPr>
          <p:cNvPr id="13" name="Rectangle 12"/>
          <p:cNvSpPr/>
          <p:nvPr/>
        </p:nvSpPr>
        <p:spPr>
          <a:xfrm>
            <a:off x="3733800" y="5562601"/>
            <a:ext cx="5029200" cy="984885"/>
          </a:xfrm>
          <a:prstGeom prst="rect">
            <a:avLst/>
          </a:prstGeom>
        </p:spPr>
        <p:txBody>
          <a:bodyPr wrap="square">
            <a:spAutoFit/>
          </a:bodyPr>
          <a:lstStyle/>
          <a:p>
            <a:r>
              <a:rPr lang="en-US" b="1" dirty="0" smtClean="0"/>
              <a:t>3DR Power Module- </a:t>
            </a:r>
          </a:p>
          <a:p>
            <a:r>
              <a:rPr lang="en-US" b="1" dirty="0" smtClean="0"/>
              <a:t>Reverse Side</a:t>
            </a:r>
            <a:endParaRPr lang="en-US" dirty="0"/>
          </a:p>
        </p:txBody>
      </p:sp>
      <p:cxnSp>
        <p:nvCxnSpPr>
          <p:cNvPr id="15" name="Straight Arrow Connector 14"/>
          <p:cNvCxnSpPr>
            <a:endCxn id="20" idx="1"/>
          </p:cNvCxnSpPr>
          <p:nvPr/>
        </p:nvCxnSpPr>
        <p:spPr>
          <a:xfrm>
            <a:off x="2209800" y="6248400"/>
            <a:ext cx="31242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3" idx="1"/>
          </p:cNvCxnSpPr>
          <p:nvPr/>
        </p:nvCxnSpPr>
        <p:spPr>
          <a:xfrm>
            <a:off x="2133600" y="6934200"/>
            <a:ext cx="32004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32710" y="5862191"/>
            <a:ext cx="1077090" cy="538609"/>
          </a:xfrm>
          <a:prstGeom prst="rect">
            <a:avLst/>
          </a:prstGeom>
          <a:noFill/>
        </p:spPr>
        <p:txBody>
          <a:bodyPr wrap="none" rtlCol="0">
            <a:spAutoFit/>
          </a:bodyPr>
          <a:lstStyle/>
          <a:p>
            <a:r>
              <a:rPr lang="en-US" dirty="0" smtClean="0"/>
              <a:t>+5vdc</a:t>
            </a:r>
            <a:endParaRPr lang="en-US" dirty="0"/>
          </a:p>
        </p:txBody>
      </p:sp>
      <p:sp>
        <p:nvSpPr>
          <p:cNvPr id="18" name="TextBox 17"/>
          <p:cNvSpPr txBox="1"/>
          <p:nvPr/>
        </p:nvSpPr>
        <p:spPr>
          <a:xfrm>
            <a:off x="1399963" y="6547991"/>
            <a:ext cx="809837" cy="538609"/>
          </a:xfrm>
          <a:prstGeom prst="rect">
            <a:avLst/>
          </a:prstGeom>
          <a:noFill/>
        </p:spPr>
        <p:txBody>
          <a:bodyPr wrap="none" rtlCol="0">
            <a:spAutoFit/>
          </a:bodyPr>
          <a:lstStyle/>
          <a:p>
            <a:r>
              <a:rPr lang="en-US" dirty="0" smtClean="0"/>
              <a:t>Gnd</a:t>
            </a:r>
            <a:endParaRPr lang="en-US" dirty="0"/>
          </a:p>
        </p:txBody>
      </p:sp>
      <p:sp>
        <p:nvSpPr>
          <p:cNvPr id="20" name="Rounded Rectangle 19"/>
          <p:cNvSpPr/>
          <p:nvPr/>
        </p:nvSpPr>
        <p:spPr>
          <a:xfrm>
            <a:off x="5334000" y="7239000"/>
            <a:ext cx="6096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334000" y="8077200"/>
            <a:ext cx="609600" cy="457200"/>
          </a:xfrm>
          <a:prstGeom prst="round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1035</Words>
  <Application>Microsoft Office PowerPoint</Application>
  <PresentationFormat>Custom</PresentationFormat>
  <Paragraphs>236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BlueROV Electronics and Controls Documentation</vt:lpstr>
      <vt:lpstr>PowerPoint Presentation</vt:lpstr>
      <vt:lpstr>Controls Interface</vt:lpstr>
      <vt:lpstr>Controls Interface- Testing</vt:lpstr>
      <vt:lpstr>Software Summary List of all sites consulted for software downloads, some of the links may be redundant.</vt:lpstr>
      <vt:lpstr>PowerPoint Presentation</vt:lpstr>
      <vt:lpstr>PowerPoint Presentation</vt:lpstr>
      <vt:lpstr>Raspberry Pi Connectors The pins are labeled in a confusing manner, so this page is to clarify the connections necessary to run the Pixhawk and Raspberry Pi together.</vt:lpstr>
      <vt:lpstr>3DR Power Module This page explains how to set up the 3DR Power Module (PM) to measure battery voltage and current consumption. The information will also be useful for setting up other types of Power Module. </vt:lpstr>
      <vt:lpstr>UBEC This page explains how to set up the 3A-6s UBEC Voltage regulator to power Raspberry Pi from LiPo safely.</vt:lpstr>
      <vt:lpstr>ESC Connections</vt:lpstr>
      <vt:lpstr>OPTION - Bluerobotics Lumen Light(s)</vt:lpstr>
      <vt:lpstr>OPTION - Use of an Ethernet Breakout to allow removal / replacement of penetrator from endcap without cutting wires.</vt:lpstr>
      <vt:lpstr>OPTIONAL - Adaptor for USB Connection Between Pixhawk and Pi</vt:lpstr>
      <vt:lpstr>Penetrators</vt:lpstr>
      <vt:lpstr>PowerPoint Presentation</vt:lpstr>
      <vt:lpstr>Additional Sources</vt:lpstr>
      <vt:lpstr>Additional Images</vt:lpstr>
      <vt:lpstr>Additional Images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Weiss</dc:creator>
  <cp:lastModifiedBy>weisspa</cp:lastModifiedBy>
  <cp:revision>84</cp:revision>
  <dcterms:created xsi:type="dcterms:W3CDTF">2016-02-27T00:22:10Z</dcterms:created>
  <dcterms:modified xsi:type="dcterms:W3CDTF">2016-06-24T19:57:53Z</dcterms:modified>
</cp:coreProperties>
</file>